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8" r:id="rId2"/>
    <p:sldId id="260" r:id="rId3"/>
    <p:sldId id="261" r:id="rId4"/>
    <p:sldId id="262" r:id="rId5"/>
    <p:sldId id="270" r:id="rId6"/>
    <p:sldId id="263" r:id="rId7"/>
    <p:sldId id="274" r:id="rId8"/>
    <p:sldId id="266" r:id="rId9"/>
    <p:sldId id="272" r:id="rId10"/>
    <p:sldId id="269"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BE8BFC-2E85-4070-9D85-758923384CC2}" v="16" dt="2022-03-06T14:54:44.468"/>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6" d="100"/>
          <a:sy n="86" d="100"/>
        </p:scale>
        <p:origin x="552" y="58"/>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D3AF1A-7187-44A5-BB33-45D09E31AEDF}"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9B39C952-7D83-43E4-92CC-D2E0ADEF9452}">
      <dgm:prSet custT="1"/>
      <dgm:spPr/>
      <dgm:t>
        <a:bodyPr/>
        <a:lstStyle/>
        <a:p>
          <a:r>
            <a:rPr lang="en-US" sz="2000" dirty="0">
              <a:latin typeface="Amasis MT Pro" panose="02040504050005020304" pitchFamily="18" charset="0"/>
            </a:rPr>
            <a:t>Introduction</a:t>
          </a:r>
        </a:p>
      </dgm:t>
    </dgm:pt>
    <dgm:pt modelId="{A839F348-2A2A-4701-8FF8-DFA7BB0CA0F3}" type="parTrans" cxnId="{F91C7365-A220-48F0-B326-DCCFDC8C8C79}">
      <dgm:prSet/>
      <dgm:spPr/>
      <dgm:t>
        <a:bodyPr/>
        <a:lstStyle/>
        <a:p>
          <a:endParaRPr lang="en-US"/>
        </a:p>
      </dgm:t>
    </dgm:pt>
    <dgm:pt modelId="{BE59B186-6A60-4BEE-BA6D-84F5F1C48AAC}" type="sibTrans" cxnId="{F91C7365-A220-48F0-B326-DCCFDC8C8C79}">
      <dgm:prSet/>
      <dgm:spPr/>
      <dgm:t>
        <a:bodyPr/>
        <a:lstStyle/>
        <a:p>
          <a:endParaRPr lang="en-US"/>
        </a:p>
      </dgm:t>
    </dgm:pt>
    <dgm:pt modelId="{4F037D98-EAF3-4BDF-8487-C5EA39270CC9}">
      <dgm:prSet custT="1"/>
      <dgm:spPr/>
      <dgm:t>
        <a:bodyPr/>
        <a:lstStyle/>
        <a:p>
          <a:r>
            <a:rPr lang="en-US" sz="2000" dirty="0">
              <a:latin typeface="Amasis MT Pro" panose="02040504050005020304" pitchFamily="18" charset="0"/>
            </a:rPr>
            <a:t>Literature Survey</a:t>
          </a:r>
          <a:endParaRPr lang="en-US" sz="1900" dirty="0">
            <a:latin typeface="Amasis MT Pro" panose="02040504050005020304" pitchFamily="18" charset="0"/>
          </a:endParaRPr>
        </a:p>
      </dgm:t>
    </dgm:pt>
    <dgm:pt modelId="{602DB2E4-CB9B-406A-94BA-2863C40F4EAE}" type="parTrans" cxnId="{3FDC241A-4EBC-460C-BEF3-959224CD1533}">
      <dgm:prSet/>
      <dgm:spPr/>
      <dgm:t>
        <a:bodyPr/>
        <a:lstStyle/>
        <a:p>
          <a:endParaRPr lang="en-US"/>
        </a:p>
      </dgm:t>
    </dgm:pt>
    <dgm:pt modelId="{26C4D9DE-16FB-49C3-9536-D5B9F7754804}" type="sibTrans" cxnId="{3FDC241A-4EBC-460C-BEF3-959224CD1533}">
      <dgm:prSet/>
      <dgm:spPr/>
      <dgm:t>
        <a:bodyPr/>
        <a:lstStyle/>
        <a:p>
          <a:endParaRPr lang="en-US"/>
        </a:p>
      </dgm:t>
    </dgm:pt>
    <dgm:pt modelId="{FBDF322A-331B-4DF3-9E2C-79A40111A5C3}">
      <dgm:prSet custT="1"/>
      <dgm:spPr/>
      <dgm:t>
        <a:bodyPr/>
        <a:lstStyle/>
        <a:p>
          <a:endParaRPr lang="en-US" sz="2000" dirty="0">
            <a:latin typeface="Amasis MT Pro" panose="02040504050005020304" pitchFamily="18" charset="0"/>
          </a:endParaRPr>
        </a:p>
      </dgm:t>
    </dgm:pt>
    <dgm:pt modelId="{450EA65D-3F99-4F61-9A14-D164C69B98A8}" type="parTrans" cxnId="{5E8ED859-4CEF-4852-81C9-0560F26849D5}">
      <dgm:prSet/>
      <dgm:spPr/>
      <dgm:t>
        <a:bodyPr/>
        <a:lstStyle/>
        <a:p>
          <a:endParaRPr lang="en-US"/>
        </a:p>
      </dgm:t>
    </dgm:pt>
    <dgm:pt modelId="{A94706BD-0526-4363-8DAE-041C69D4EC1F}" type="sibTrans" cxnId="{5E8ED859-4CEF-4852-81C9-0560F26849D5}">
      <dgm:prSet/>
      <dgm:spPr/>
      <dgm:t>
        <a:bodyPr/>
        <a:lstStyle/>
        <a:p>
          <a:endParaRPr lang="en-US"/>
        </a:p>
      </dgm:t>
    </dgm:pt>
    <dgm:pt modelId="{71495CBD-F394-4E1A-B03B-CB588CC1297D}">
      <dgm:prSet custT="1"/>
      <dgm:spPr/>
      <dgm:t>
        <a:bodyPr/>
        <a:lstStyle/>
        <a:p>
          <a:r>
            <a:rPr lang="en-US" sz="2000" dirty="0">
              <a:latin typeface="Amasis MT Pro" panose="02040504050005020304" pitchFamily="18" charset="0"/>
            </a:rPr>
            <a:t>Dataset</a:t>
          </a:r>
        </a:p>
      </dgm:t>
    </dgm:pt>
    <dgm:pt modelId="{ACAB23C5-6477-4C1C-9B0B-56D6E5D21663}" type="parTrans" cxnId="{26672015-7E7F-404A-B82A-8272A7AEA17F}">
      <dgm:prSet/>
      <dgm:spPr/>
      <dgm:t>
        <a:bodyPr/>
        <a:lstStyle/>
        <a:p>
          <a:endParaRPr lang="en-US"/>
        </a:p>
      </dgm:t>
    </dgm:pt>
    <dgm:pt modelId="{922E59D1-D835-4908-9E20-462F405A277E}" type="sibTrans" cxnId="{26672015-7E7F-404A-B82A-8272A7AEA17F}">
      <dgm:prSet/>
      <dgm:spPr/>
      <dgm:t>
        <a:bodyPr/>
        <a:lstStyle/>
        <a:p>
          <a:endParaRPr lang="en-US"/>
        </a:p>
      </dgm:t>
    </dgm:pt>
    <dgm:pt modelId="{2E554C9B-21AC-4302-9C65-D15DBCF1B0A2}">
      <dgm:prSet custT="1"/>
      <dgm:spPr/>
      <dgm:t>
        <a:bodyPr/>
        <a:lstStyle/>
        <a:p>
          <a:r>
            <a:rPr lang="en-US" sz="2000" dirty="0">
              <a:latin typeface="Amasis MT Pro" panose="02040504050005020304" pitchFamily="18" charset="0"/>
            </a:rPr>
            <a:t>Implementation Steps</a:t>
          </a:r>
        </a:p>
      </dgm:t>
    </dgm:pt>
    <dgm:pt modelId="{4AA679E6-E26A-4766-9D74-3D924C114955}" type="parTrans" cxnId="{D8579CA1-823F-4585-BB1A-3E4D51F37D0D}">
      <dgm:prSet/>
      <dgm:spPr/>
      <dgm:t>
        <a:bodyPr/>
        <a:lstStyle/>
        <a:p>
          <a:endParaRPr lang="en-US"/>
        </a:p>
      </dgm:t>
    </dgm:pt>
    <dgm:pt modelId="{A864C31C-2811-4D83-B60F-6AD83BC34B29}" type="sibTrans" cxnId="{D8579CA1-823F-4585-BB1A-3E4D51F37D0D}">
      <dgm:prSet/>
      <dgm:spPr/>
      <dgm:t>
        <a:bodyPr/>
        <a:lstStyle/>
        <a:p>
          <a:endParaRPr lang="en-US"/>
        </a:p>
      </dgm:t>
    </dgm:pt>
    <dgm:pt modelId="{D627C0B8-8438-4AD7-B9C3-55C2C528EE5E}">
      <dgm:prSet custT="1"/>
      <dgm:spPr/>
      <dgm:t>
        <a:bodyPr/>
        <a:lstStyle/>
        <a:p>
          <a:r>
            <a:rPr lang="en-US" sz="2000" dirty="0">
              <a:latin typeface="Amasis MT Pro" panose="02040504050005020304" pitchFamily="18" charset="0"/>
            </a:rPr>
            <a:t>Conclusion</a:t>
          </a:r>
        </a:p>
      </dgm:t>
    </dgm:pt>
    <dgm:pt modelId="{40734F2D-4567-458C-96C0-D142E7E9F73B}" type="parTrans" cxnId="{20F65447-743B-4034-8BE0-226C8D128250}">
      <dgm:prSet/>
      <dgm:spPr/>
      <dgm:t>
        <a:bodyPr/>
        <a:lstStyle/>
        <a:p>
          <a:endParaRPr lang="en-US"/>
        </a:p>
      </dgm:t>
    </dgm:pt>
    <dgm:pt modelId="{2A3ACC2B-EEEA-4A28-B9A3-C3113D6A84DA}" type="sibTrans" cxnId="{20F65447-743B-4034-8BE0-226C8D128250}">
      <dgm:prSet/>
      <dgm:spPr/>
      <dgm:t>
        <a:bodyPr/>
        <a:lstStyle/>
        <a:p>
          <a:endParaRPr lang="en-US"/>
        </a:p>
      </dgm:t>
    </dgm:pt>
    <dgm:pt modelId="{DCE4392C-BB09-43B7-9925-3D48DF35476E}" type="pres">
      <dgm:prSet presAssocID="{4AD3AF1A-7187-44A5-BB33-45D09E31AEDF}" presName="root" presStyleCnt="0">
        <dgm:presLayoutVars>
          <dgm:dir/>
          <dgm:resizeHandles val="exact"/>
        </dgm:presLayoutVars>
      </dgm:prSet>
      <dgm:spPr/>
    </dgm:pt>
    <dgm:pt modelId="{C2CE24C0-9548-42D5-A6D6-D2E18E5F4F46}" type="pres">
      <dgm:prSet presAssocID="{9B39C952-7D83-43E4-92CC-D2E0ADEF9452}" presName="compNode" presStyleCnt="0"/>
      <dgm:spPr/>
    </dgm:pt>
    <dgm:pt modelId="{148B0DBD-213F-4F7F-9BA1-CCD79724AD98}" type="pres">
      <dgm:prSet presAssocID="{9B39C952-7D83-43E4-92CC-D2E0ADEF9452}" presName="bgRect" presStyleLbl="bgShp" presStyleIdx="0" presStyleCnt="6"/>
      <dgm:spPr/>
    </dgm:pt>
    <dgm:pt modelId="{9B476D44-819F-4D71-BAE2-0475BFB06CED}" type="pres">
      <dgm:prSet presAssocID="{9B39C952-7D83-43E4-92CC-D2E0ADEF9452}"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ike"/>
        </a:ext>
      </dgm:extLst>
    </dgm:pt>
    <dgm:pt modelId="{298F47BB-7969-4F4F-A621-44CE8DFCD5CC}" type="pres">
      <dgm:prSet presAssocID="{9B39C952-7D83-43E4-92CC-D2E0ADEF9452}" presName="spaceRect" presStyleCnt="0"/>
      <dgm:spPr/>
    </dgm:pt>
    <dgm:pt modelId="{1C3C5FAE-E519-4D03-A58C-45B482338F0C}" type="pres">
      <dgm:prSet presAssocID="{9B39C952-7D83-43E4-92CC-D2E0ADEF9452}" presName="parTx" presStyleLbl="revTx" presStyleIdx="0" presStyleCnt="6">
        <dgm:presLayoutVars>
          <dgm:chMax val="0"/>
          <dgm:chPref val="0"/>
        </dgm:presLayoutVars>
      </dgm:prSet>
      <dgm:spPr/>
    </dgm:pt>
    <dgm:pt modelId="{F225752F-BD55-43A1-8C84-14FBBC7ECD4D}" type="pres">
      <dgm:prSet presAssocID="{BE59B186-6A60-4BEE-BA6D-84F5F1C48AAC}" presName="sibTrans" presStyleCnt="0"/>
      <dgm:spPr/>
    </dgm:pt>
    <dgm:pt modelId="{B37076E1-59B8-4B3C-A41A-5FD36C5EEB5B}" type="pres">
      <dgm:prSet presAssocID="{4F037D98-EAF3-4BDF-8487-C5EA39270CC9}" presName="compNode" presStyleCnt="0"/>
      <dgm:spPr/>
    </dgm:pt>
    <dgm:pt modelId="{8C8D06FB-4645-457A-BD59-675A456BA1F0}" type="pres">
      <dgm:prSet presAssocID="{4F037D98-EAF3-4BDF-8487-C5EA39270CC9}" presName="bgRect" presStyleLbl="bgShp" presStyleIdx="1" presStyleCnt="6"/>
      <dgm:spPr/>
    </dgm:pt>
    <dgm:pt modelId="{D6750657-19C9-4776-AEF3-8985AF78442B}" type="pres">
      <dgm:prSet presAssocID="{4F037D98-EAF3-4BDF-8487-C5EA39270CC9}"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iagnostic"/>
        </a:ext>
      </dgm:extLst>
    </dgm:pt>
    <dgm:pt modelId="{25A23B67-CCD0-4CDA-981D-0E75F8E85274}" type="pres">
      <dgm:prSet presAssocID="{4F037D98-EAF3-4BDF-8487-C5EA39270CC9}" presName="spaceRect" presStyleCnt="0"/>
      <dgm:spPr/>
    </dgm:pt>
    <dgm:pt modelId="{A258B08A-C9D5-4F45-926B-3E298DC897EC}" type="pres">
      <dgm:prSet presAssocID="{4F037D98-EAF3-4BDF-8487-C5EA39270CC9}" presName="parTx" presStyleLbl="revTx" presStyleIdx="1" presStyleCnt="6">
        <dgm:presLayoutVars>
          <dgm:chMax val="0"/>
          <dgm:chPref val="0"/>
        </dgm:presLayoutVars>
      </dgm:prSet>
      <dgm:spPr/>
    </dgm:pt>
    <dgm:pt modelId="{723BE1BF-7222-48E4-979F-FC59208A8A4B}" type="pres">
      <dgm:prSet presAssocID="{26C4D9DE-16FB-49C3-9536-D5B9F7754804}" presName="sibTrans" presStyleCnt="0"/>
      <dgm:spPr/>
    </dgm:pt>
    <dgm:pt modelId="{2B06EA53-6674-464C-AF45-93BA9B25D19B}" type="pres">
      <dgm:prSet presAssocID="{FBDF322A-331B-4DF3-9E2C-79A40111A5C3}" presName="compNode" presStyleCnt="0"/>
      <dgm:spPr/>
    </dgm:pt>
    <dgm:pt modelId="{6BCEE4C9-D545-496C-BCB7-A65931E5B2A6}" type="pres">
      <dgm:prSet presAssocID="{FBDF322A-331B-4DF3-9E2C-79A40111A5C3}" presName="bgRect" presStyleLbl="bgShp" presStyleIdx="2" presStyleCnt="6"/>
      <dgm:spPr/>
    </dgm:pt>
    <dgm:pt modelId="{410B99BC-B6FC-41D2-94C3-420462A528CA}" type="pres">
      <dgm:prSet presAssocID="{FBDF322A-331B-4DF3-9E2C-79A40111A5C3}"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naire"/>
        </a:ext>
      </dgm:extLst>
    </dgm:pt>
    <dgm:pt modelId="{431D420D-ED77-4E01-95C6-52B2A324E99E}" type="pres">
      <dgm:prSet presAssocID="{FBDF322A-331B-4DF3-9E2C-79A40111A5C3}" presName="spaceRect" presStyleCnt="0"/>
      <dgm:spPr/>
    </dgm:pt>
    <dgm:pt modelId="{105CE68B-ADD1-4A89-97F3-9D57FF07D821}" type="pres">
      <dgm:prSet presAssocID="{FBDF322A-331B-4DF3-9E2C-79A40111A5C3}" presName="parTx" presStyleLbl="revTx" presStyleIdx="2" presStyleCnt="6">
        <dgm:presLayoutVars>
          <dgm:chMax val="0"/>
          <dgm:chPref val="0"/>
        </dgm:presLayoutVars>
      </dgm:prSet>
      <dgm:spPr/>
    </dgm:pt>
    <dgm:pt modelId="{5481C59B-D464-4961-9D8D-072F24D89505}" type="pres">
      <dgm:prSet presAssocID="{A94706BD-0526-4363-8DAE-041C69D4EC1F}" presName="sibTrans" presStyleCnt="0"/>
      <dgm:spPr/>
    </dgm:pt>
    <dgm:pt modelId="{2C15A85B-870B-42DE-ADCB-957858E0DAF0}" type="pres">
      <dgm:prSet presAssocID="{71495CBD-F394-4E1A-B03B-CB588CC1297D}" presName="compNode" presStyleCnt="0"/>
      <dgm:spPr/>
    </dgm:pt>
    <dgm:pt modelId="{B7C70140-B8D8-41B1-B216-A4DC47DDAB82}" type="pres">
      <dgm:prSet presAssocID="{71495CBD-F394-4E1A-B03B-CB588CC1297D}" presName="bgRect" presStyleLbl="bgShp" presStyleIdx="3" presStyleCnt="6"/>
      <dgm:spPr/>
    </dgm:pt>
    <dgm:pt modelId="{0FB99BC5-1C87-40B3-8969-0E7DF03A6EB3}" type="pres">
      <dgm:prSet presAssocID="{71495CBD-F394-4E1A-B03B-CB588CC1297D}"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cklog"/>
        </a:ext>
      </dgm:extLst>
    </dgm:pt>
    <dgm:pt modelId="{A0FA0ACA-38CF-467F-953F-6E0FC9C612D9}" type="pres">
      <dgm:prSet presAssocID="{71495CBD-F394-4E1A-B03B-CB588CC1297D}" presName="spaceRect" presStyleCnt="0"/>
      <dgm:spPr/>
    </dgm:pt>
    <dgm:pt modelId="{CBDFA2CE-0F62-4748-9EF7-739A0BCEF201}" type="pres">
      <dgm:prSet presAssocID="{71495CBD-F394-4E1A-B03B-CB588CC1297D}" presName="parTx" presStyleLbl="revTx" presStyleIdx="3" presStyleCnt="6">
        <dgm:presLayoutVars>
          <dgm:chMax val="0"/>
          <dgm:chPref val="0"/>
        </dgm:presLayoutVars>
      </dgm:prSet>
      <dgm:spPr/>
    </dgm:pt>
    <dgm:pt modelId="{F0D4ACC6-CD8B-477D-B30E-6448D615D5C0}" type="pres">
      <dgm:prSet presAssocID="{922E59D1-D835-4908-9E20-462F405A277E}" presName="sibTrans" presStyleCnt="0"/>
      <dgm:spPr/>
    </dgm:pt>
    <dgm:pt modelId="{B67A26C5-47FA-4D9D-92AF-D91989557EFE}" type="pres">
      <dgm:prSet presAssocID="{2E554C9B-21AC-4302-9C65-D15DBCF1B0A2}" presName="compNode" presStyleCnt="0"/>
      <dgm:spPr/>
    </dgm:pt>
    <dgm:pt modelId="{9416072E-BFBD-471E-9ECB-D857CF3631DD}" type="pres">
      <dgm:prSet presAssocID="{2E554C9B-21AC-4302-9C65-D15DBCF1B0A2}" presName="bgRect" presStyleLbl="bgShp" presStyleIdx="4" presStyleCnt="6"/>
      <dgm:spPr/>
    </dgm:pt>
    <dgm:pt modelId="{19184836-BE04-4933-8ED8-D7A098F27E03}" type="pres">
      <dgm:prSet presAssocID="{2E554C9B-21AC-4302-9C65-D15DBCF1B0A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tep"/>
        </a:ext>
      </dgm:extLst>
    </dgm:pt>
    <dgm:pt modelId="{4C498B85-BDF1-4839-8E8B-22951F8F0440}" type="pres">
      <dgm:prSet presAssocID="{2E554C9B-21AC-4302-9C65-D15DBCF1B0A2}" presName="spaceRect" presStyleCnt="0"/>
      <dgm:spPr/>
    </dgm:pt>
    <dgm:pt modelId="{2C23BABE-5266-4F55-8F09-A411CFE94D28}" type="pres">
      <dgm:prSet presAssocID="{2E554C9B-21AC-4302-9C65-D15DBCF1B0A2}" presName="parTx" presStyleLbl="revTx" presStyleIdx="4" presStyleCnt="6">
        <dgm:presLayoutVars>
          <dgm:chMax val="0"/>
          <dgm:chPref val="0"/>
        </dgm:presLayoutVars>
      </dgm:prSet>
      <dgm:spPr/>
    </dgm:pt>
    <dgm:pt modelId="{0A3F085D-6E84-43DA-BD1D-D65C064F0593}" type="pres">
      <dgm:prSet presAssocID="{A864C31C-2811-4D83-B60F-6AD83BC34B29}" presName="sibTrans" presStyleCnt="0"/>
      <dgm:spPr/>
    </dgm:pt>
    <dgm:pt modelId="{CD5B48DE-5382-429A-9652-BDB8FF80F88A}" type="pres">
      <dgm:prSet presAssocID="{D627C0B8-8438-4AD7-B9C3-55C2C528EE5E}" presName="compNode" presStyleCnt="0"/>
      <dgm:spPr/>
    </dgm:pt>
    <dgm:pt modelId="{5596A42A-7911-4850-9708-6A2DD40CF012}" type="pres">
      <dgm:prSet presAssocID="{D627C0B8-8438-4AD7-B9C3-55C2C528EE5E}" presName="bgRect" presStyleLbl="bgShp" presStyleIdx="5" presStyleCnt="6"/>
      <dgm:spPr/>
    </dgm:pt>
    <dgm:pt modelId="{5F5D99C6-9C06-46F3-9E9E-F8B383B6831E}" type="pres">
      <dgm:prSet presAssocID="{D627C0B8-8438-4AD7-B9C3-55C2C528EE5E}"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Flow"/>
        </a:ext>
      </dgm:extLst>
    </dgm:pt>
    <dgm:pt modelId="{89DDA8EF-E1B5-453E-9F83-7C6EAD4EA810}" type="pres">
      <dgm:prSet presAssocID="{D627C0B8-8438-4AD7-B9C3-55C2C528EE5E}" presName="spaceRect" presStyleCnt="0"/>
      <dgm:spPr/>
    </dgm:pt>
    <dgm:pt modelId="{72C6524F-39B8-41DD-AC69-286A9F9FED0A}" type="pres">
      <dgm:prSet presAssocID="{D627C0B8-8438-4AD7-B9C3-55C2C528EE5E}" presName="parTx" presStyleLbl="revTx" presStyleIdx="5" presStyleCnt="6">
        <dgm:presLayoutVars>
          <dgm:chMax val="0"/>
          <dgm:chPref val="0"/>
        </dgm:presLayoutVars>
      </dgm:prSet>
      <dgm:spPr/>
    </dgm:pt>
  </dgm:ptLst>
  <dgm:cxnLst>
    <dgm:cxn modelId="{26672015-7E7F-404A-B82A-8272A7AEA17F}" srcId="{4AD3AF1A-7187-44A5-BB33-45D09E31AEDF}" destId="{71495CBD-F394-4E1A-B03B-CB588CC1297D}" srcOrd="3" destOrd="0" parTransId="{ACAB23C5-6477-4C1C-9B0B-56D6E5D21663}" sibTransId="{922E59D1-D835-4908-9E20-462F405A277E}"/>
    <dgm:cxn modelId="{3FDC241A-4EBC-460C-BEF3-959224CD1533}" srcId="{4AD3AF1A-7187-44A5-BB33-45D09E31AEDF}" destId="{4F037D98-EAF3-4BDF-8487-C5EA39270CC9}" srcOrd="1" destOrd="0" parTransId="{602DB2E4-CB9B-406A-94BA-2863C40F4EAE}" sibTransId="{26C4D9DE-16FB-49C3-9536-D5B9F7754804}"/>
    <dgm:cxn modelId="{B4D1A423-6D85-4250-8796-E219BB21D702}" type="presOf" srcId="{4F037D98-EAF3-4BDF-8487-C5EA39270CC9}" destId="{A258B08A-C9D5-4F45-926B-3E298DC897EC}" srcOrd="0" destOrd="0" presId="urn:microsoft.com/office/officeart/2018/2/layout/IconVerticalSolidList"/>
    <dgm:cxn modelId="{B036BB42-BD3C-42D4-B8C3-62C02370CFB4}" type="presOf" srcId="{9B39C952-7D83-43E4-92CC-D2E0ADEF9452}" destId="{1C3C5FAE-E519-4D03-A58C-45B482338F0C}" srcOrd="0" destOrd="0" presId="urn:microsoft.com/office/officeart/2018/2/layout/IconVerticalSolidList"/>
    <dgm:cxn modelId="{EB98BE43-3422-4217-9BF1-746AA8BBE3E5}" type="presOf" srcId="{2E554C9B-21AC-4302-9C65-D15DBCF1B0A2}" destId="{2C23BABE-5266-4F55-8F09-A411CFE94D28}" srcOrd="0" destOrd="0" presId="urn:microsoft.com/office/officeart/2018/2/layout/IconVerticalSolidList"/>
    <dgm:cxn modelId="{F91C7365-A220-48F0-B326-DCCFDC8C8C79}" srcId="{4AD3AF1A-7187-44A5-BB33-45D09E31AEDF}" destId="{9B39C952-7D83-43E4-92CC-D2E0ADEF9452}" srcOrd="0" destOrd="0" parTransId="{A839F348-2A2A-4701-8FF8-DFA7BB0CA0F3}" sibTransId="{BE59B186-6A60-4BEE-BA6D-84F5F1C48AAC}"/>
    <dgm:cxn modelId="{20F65447-743B-4034-8BE0-226C8D128250}" srcId="{4AD3AF1A-7187-44A5-BB33-45D09E31AEDF}" destId="{D627C0B8-8438-4AD7-B9C3-55C2C528EE5E}" srcOrd="5" destOrd="0" parTransId="{40734F2D-4567-458C-96C0-D142E7E9F73B}" sibTransId="{2A3ACC2B-EEEA-4A28-B9A3-C3113D6A84DA}"/>
    <dgm:cxn modelId="{5E8ED859-4CEF-4852-81C9-0560F26849D5}" srcId="{4AD3AF1A-7187-44A5-BB33-45D09E31AEDF}" destId="{FBDF322A-331B-4DF3-9E2C-79A40111A5C3}" srcOrd="2" destOrd="0" parTransId="{450EA65D-3F99-4F61-9A14-D164C69B98A8}" sibTransId="{A94706BD-0526-4363-8DAE-041C69D4EC1F}"/>
    <dgm:cxn modelId="{E4718E95-4E59-46EE-86B6-564FDCF20066}" type="presOf" srcId="{FBDF322A-331B-4DF3-9E2C-79A40111A5C3}" destId="{105CE68B-ADD1-4A89-97F3-9D57FF07D821}" srcOrd="0" destOrd="0" presId="urn:microsoft.com/office/officeart/2018/2/layout/IconVerticalSolidList"/>
    <dgm:cxn modelId="{D8579CA1-823F-4585-BB1A-3E4D51F37D0D}" srcId="{4AD3AF1A-7187-44A5-BB33-45D09E31AEDF}" destId="{2E554C9B-21AC-4302-9C65-D15DBCF1B0A2}" srcOrd="4" destOrd="0" parTransId="{4AA679E6-E26A-4766-9D74-3D924C114955}" sibTransId="{A864C31C-2811-4D83-B60F-6AD83BC34B29}"/>
    <dgm:cxn modelId="{3A550BC0-0CD4-4E31-B0F3-49265BF0A601}" type="presOf" srcId="{71495CBD-F394-4E1A-B03B-CB588CC1297D}" destId="{CBDFA2CE-0F62-4748-9EF7-739A0BCEF201}" srcOrd="0" destOrd="0" presId="urn:microsoft.com/office/officeart/2018/2/layout/IconVerticalSolidList"/>
    <dgm:cxn modelId="{A6BE25C8-188A-4246-919A-A6775D93F8D4}" type="presOf" srcId="{D627C0B8-8438-4AD7-B9C3-55C2C528EE5E}" destId="{72C6524F-39B8-41DD-AC69-286A9F9FED0A}" srcOrd="0" destOrd="0" presId="urn:microsoft.com/office/officeart/2018/2/layout/IconVerticalSolidList"/>
    <dgm:cxn modelId="{4B0989F5-0D5E-4872-84E3-076596B9A964}" type="presOf" srcId="{4AD3AF1A-7187-44A5-BB33-45D09E31AEDF}" destId="{DCE4392C-BB09-43B7-9925-3D48DF35476E}" srcOrd="0" destOrd="0" presId="urn:microsoft.com/office/officeart/2018/2/layout/IconVerticalSolidList"/>
    <dgm:cxn modelId="{5B780D8A-051D-491C-9C17-799CCC5B6482}" type="presParOf" srcId="{DCE4392C-BB09-43B7-9925-3D48DF35476E}" destId="{C2CE24C0-9548-42D5-A6D6-D2E18E5F4F46}" srcOrd="0" destOrd="0" presId="urn:microsoft.com/office/officeart/2018/2/layout/IconVerticalSolidList"/>
    <dgm:cxn modelId="{5D6B5113-A76C-4FBF-AD33-A8DF3915A338}" type="presParOf" srcId="{C2CE24C0-9548-42D5-A6D6-D2E18E5F4F46}" destId="{148B0DBD-213F-4F7F-9BA1-CCD79724AD98}" srcOrd="0" destOrd="0" presId="urn:microsoft.com/office/officeart/2018/2/layout/IconVerticalSolidList"/>
    <dgm:cxn modelId="{3394905E-06BE-4544-B8DC-018342286485}" type="presParOf" srcId="{C2CE24C0-9548-42D5-A6D6-D2E18E5F4F46}" destId="{9B476D44-819F-4D71-BAE2-0475BFB06CED}" srcOrd="1" destOrd="0" presId="urn:microsoft.com/office/officeart/2018/2/layout/IconVerticalSolidList"/>
    <dgm:cxn modelId="{2757E33C-15A0-4915-9943-A2A8A0DB5AF0}" type="presParOf" srcId="{C2CE24C0-9548-42D5-A6D6-D2E18E5F4F46}" destId="{298F47BB-7969-4F4F-A621-44CE8DFCD5CC}" srcOrd="2" destOrd="0" presId="urn:microsoft.com/office/officeart/2018/2/layout/IconVerticalSolidList"/>
    <dgm:cxn modelId="{D6CE4A65-AA04-48A6-9EE8-FEDF8A10EFB6}" type="presParOf" srcId="{C2CE24C0-9548-42D5-A6D6-D2E18E5F4F46}" destId="{1C3C5FAE-E519-4D03-A58C-45B482338F0C}" srcOrd="3" destOrd="0" presId="urn:microsoft.com/office/officeart/2018/2/layout/IconVerticalSolidList"/>
    <dgm:cxn modelId="{CE3CE439-C2C5-4663-8A65-D81D2532B7B0}" type="presParOf" srcId="{DCE4392C-BB09-43B7-9925-3D48DF35476E}" destId="{F225752F-BD55-43A1-8C84-14FBBC7ECD4D}" srcOrd="1" destOrd="0" presId="urn:microsoft.com/office/officeart/2018/2/layout/IconVerticalSolidList"/>
    <dgm:cxn modelId="{5A2C359C-3BA7-4F98-90D3-4AF328776374}" type="presParOf" srcId="{DCE4392C-BB09-43B7-9925-3D48DF35476E}" destId="{B37076E1-59B8-4B3C-A41A-5FD36C5EEB5B}" srcOrd="2" destOrd="0" presId="urn:microsoft.com/office/officeart/2018/2/layout/IconVerticalSolidList"/>
    <dgm:cxn modelId="{2CA50ED9-C420-49FD-AAE7-A28D63E620A9}" type="presParOf" srcId="{B37076E1-59B8-4B3C-A41A-5FD36C5EEB5B}" destId="{8C8D06FB-4645-457A-BD59-675A456BA1F0}" srcOrd="0" destOrd="0" presId="urn:microsoft.com/office/officeart/2018/2/layout/IconVerticalSolidList"/>
    <dgm:cxn modelId="{D7CC5A3E-6CA4-4FDD-961E-FD2505EAE976}" type="presParOf" srcId="{B37076E1-59B8-4B3C-A41A-5FD36C5EEB5B}" destId="{D6750657-19C9-4776-AEF3-8985AF78442B}" srcOrd="1" destOrd="0" presId="urn:microsoft.com/office/officeart/2018/2/layout/IconVerticalSolidList"/>
    <dgm:cxn modelId="{3126048A-116B-4E9E-B986-8D8C32CAC473}" type="presParOf" srcId="{B37076E1-59B8-4B3C-A41A-5FD36C5EEB5B}" destId="{25A23B67-CCD0-4CDA-981D-0E75F8E85274}" srcOrd="2" destOrd="0" presId="urn:microsoft.com/office/officeart/2018/2/layout/IconVerticalSolidList"/>
    <dgm:cxn modelId="{781F941B-3053-47D4-AB00-5F78267796B9}" type="presParOf" srcId="{B37076E1-59B8-4B3C-A41A-5FD36C5EEB5B}" destId="{A258B08A-C9D5-4F45-926B-3E298DC897EC}" srcOrd="3" destOrd="0" presId="urn:microsoft.com/office/officeart/2018/2/layout/IconVerticalSolidList"/>
    <dgm:cxn modelId="{4EB938E4-52F5-4D08-8A5D-A297F461EFAD}" type="presParOf" srcId="{DCE4392C-BB09-43B7-9925-3D48DF35476E}" destId="{723BE1BF-7222-48E4-979F-FC59208A8A4B}" srcOrd="3" destOrd="0" presId="urn:microsoft.com/office/officeart/2018/2/layout/IconVerticalSolidList"/>
    <dgm:cxn modelId="{6E1CB3C3-AF18-431B-AECC-B6C922F29440}" type="presParOf" srcId="{DCE4392C-BB09-43B7-9925-3D48DF35476E}" destId="{2B06EA53-6674-464C-AF45-93BA9B25D19B}" srcOrd="4" destOrd="0" presId="urn:microsoft.com/office/officeart/2018/2/layout/IconVerticalSolidList"/>
    <dgm:cxn modelId="{05109CBA-BCD3-48AF-9A6B-710BAD045925}" type="presParOf" srcId="{2B06EA53-6674-464C-AF45-93BA9B25D19B}" destId="{6BCEE4C9-D545-496C-BCB7-A65931E5B2A6}" srcOrd="0" destOrd="0" presId="urn:microsoft.com/office/officeart/2018/2/layout/IconVerticalSolidList"/>
    <dgm:cxn modelId="{3AA221D1-E9FB-49C8-9369-7362600985E6}" type="presParOf" srcId="{2B06EA53-6674-464C-AF45-93BA9B25D19B}" destId="{410B99BC-B6FC-41D2-94C3-420462A528CA}" srcOrd="1" destOrd="0" presId="urn:microsoft.com/office/officeart/2018/2/layout/IconVerticalSolidList"/>
    <dgm:cxn modelId="{A7A07E76-339F-40A3-B062-4722C7D1F194}" type="presParOf" srcId="{2B06EA53-6674-464C-AF45-93BA9B25D19B}" destId="{431D420D-ED77-4E01-95C6-52B2A324E99E}" srcOrd="2" destOrd="0" presId="urn:microsoft.com/office/officeart/2018/2/layout/IconVerticalSolidList"/>
    <dgm:cxn modelId="{4CA52C99-FE97-494A-A95F-C43DC1738952}" type="presParOf" srcId="{2B06EA53-6674-464C-AF45-93BA9B25D19B}" destId="{105CE68B-ADD1-4A89-97F3-9D57FF07D821}" srcOrd="3" destOrd="0" presId="urn:microsoft.com/office/officeart/2018/2/layout/IconVerticalSolidList"/>
    <dgm:cxn modelId="{6D20ECF1-6E4B-4B73-8E6E-4F9F4EAB1C9C}" type="presParOf" srcId="{DCE4392C-BB09-43B7-9925-3D48DF35476E}" destId="{5481C59B-D464-4961-9D8D-072F24D89505}" srcOrd="5" destOrd="0" presId="urn:microsoft.com/office/officeart/2018/2/layout/IconVerticalSolidList"/>
    <dgm:cxn modelId="{991B967D-EABC-4CC7-8DED-D91C2DCFE2D2}" type="presParOf" srcId="{DCE4392C-BB09-43B7-9925-3D48DF35476E}" destId="{2C15A85B-870B-42DE-ADCB-957858E0DAF0}" srcOrd="6" destOrd="0" presId="urn:microsoft.com/office/officeart/2018/2/layout/IconVerticalSolidList"/>
    <dgm:cxn modelId="{96184DF5-DAB3-494A-A568-EB3D891A2EC3}" type="presParOf" srcId="{2C15A85B-870B-42DE-ADCB-957858E0DAF0}" destId="{B7C70140-B8D8-41B1-B216-A4DC47DDAB82}" srcOrd="0" destOrd="0" presId="urn:microsoft.com/office/officeart/2018/2/layout/IconVerticalSolidList"/>
    <dgm:cxn modelId="{75542E59-F0A4-4BD8-8D86-D62371DC3D81}" type="presParOf" srcId="{2C15A85B-870B-42DE-ADCB-957858E0DAF0}" destId="{0FB99BC5-1C87-40B3-8969-0E7DF03A6EB3}" srcOrd="1" destOrd="0" presId="urn:microsoft.com/office/officeart/2018/2/layout/IconVerticalSolidList"/>
    <dgm:cxn modelId="{878D6CDF-A997-45FE-8337-EE15779E98A1}" type="presParOf" srcId="{2C15A85B-870B-42DE-ADCB-957858E0DAF0}" destId="{A0FA0ACA-38CF-467F-953F-6E0FC9C612D9}" srcOrd="2" destOrd="0" presId="urn:microsoft.com/office/officeart/2018/2/layout/IconVerticalSolidList"/>
    <dgm:cxn modelId="{A273FF69-A613-4605-98A7-9CE3417B967E}" type="presParOf" srcId="{2C15A85B-870B-42DE-ADCB-957858E0DAF0}" destId="{CBDFA2CE-0F62-4748-9EF7-739A0BCEF201}" srcOrd="3" destOrd="0" presId="urn:microsoft.com/office/officeart/2018/2/layout/IconVerticalSolidList"/>
    <dgm:cxn modelId="{43420BB6-178E-44CC-A594-D389007DDB5D}" type="presParOf" srcId="{DCE4392C-BB09-43B7-9925-3D48DF35476E}" destId="{F0D4ACC6-CD8B-477D-B30E-6448D615D5C0}" srcOrd="7" destOrd="0" presId="urn:microsoft.com/office/officeart/2018/2/layout/IconVerticalSolidList"/>
    <dgm:cxn modelId="{924A9729-9885-46B6-8301-FB909F33E89E}" type="presParOf" srcId="{DCE4392C-BB09-43B7-9925-3D48DF35476E}" destId="{B67A26C5-47FA-4D9D-92AF-D91989557EFE}" srcOrd="8" destOrd="0" presId="urn:microsoft.com/office/officeart/2018/2/layout/IconVerticalSolidList"/>
    <dgm:cxn modelId="{5A15C5F9-B316-4578-AE2A-5C2D4B1D3BB8}" type="presParOf" srcId="{B67A26C5-47FA-4D9D-92AF-D91989557EFE}" destId="{9416072E-BFBD-471E-9ECB-D857CF3631DD}" srcOrd="0" destOrd="0" presId="urn:microsoft.com/office/officeart/2018/2/layout/IconVerticalSolidList"/>
    <dgm:cxn modelId="{E81CD8C7-18CB-4522-9EFF-82E04D432944}" type="presParOf" srcId="{B67A26C5-47FA-4D9D-92AF-D91989557EFE}" destId="{19184836-BE04-4933-8ED8-D7A098F27E03}" srcOrd="1" destOrd="0" presId="urn:microsoft.com/office/officeart/2018/2/layout/IconVerticalSolidList"/>
    <dgm:cxn modelId="{0390AC93-4A0B-4545-A2B3-2F558999C435}" type="presParOf" srcId="{B67A26C5-47FA-4D9D-92AF-D91989557EFE}" destId="{4C498B85-BDF1-4839-8E8B-22951F8F0440}" srcOrd="2" destOrd="0" presId="urn:microsoft.com/office/officeart/2018/2/layout/IconVerticalSolidList"/>
    <dgm:cxn modelId="{7F83180C-9E98-4346-B7BD-4FE32DC12A71}" type="presParOf" srcId="{B67A26C5-47FA-4D9D-92AF-D91989557EFE}" destId="{2C23BABE-5266-4F55-8F09-A411CFE94D28}" srcOrd="3" destOrd="0" presId="urn:microsoft.com/office/officeart/2018/2/layout/IconVerticalSolidList"/>
    <dgm:cxn modelId="{6E432827-81EE-49D9-BB4E-CD2B4CA06BEA}" type="presParOf" srcId="{DCE4392C-BB09-43B7-9925-3D48DF35476E}" destId="{0A3F085D-6E84-43DA-BD1D-D65C064F0593}" srcOrd="9" destOrd="0" presId="urn:microsoft.com/office/officeart/2018/2/layout/IconVerticalSolidList"/>
    <dgm:cxn modelId="{D26E28ED-92BB-4F42-A7D7-650715F1E5C5}" type="presParOf" srcId="{DCE4392C-BB09-43B7-9925-3D48DF35476E}" destId="{CD5B48DE-5382-429A-9652-BDB8FF80F88A}" srcOrd="10" destOrd="0" presId="urn:microsoft.com/office/officeart/2018/2/layout/IconVerticalSolidList"/>
    <dgm:cxn modelId="{F9F9DBDA-F95F-49FF-95D9-662191016F70}" type="presParOf" srcId="{CD5B48DE-5382-429A-9652-BDB8FF80F88A}" destId="{5596A42A-7911-4850-9708-6A2DD40CF012}" srcOrd="0" destOrd="0" presId="urn:microsoft.com/office/officeart/2018/2/layout/IconVerticalSolidList"/>
    <dgm:cxn modelId="{DD83FAEB-95B7-49F1-8ECD-0EF6651D0012}" type="presParOf" srcId="{CD5B48DE-5382-429A-9652-BDB8FF80F88A}" destId="{5F5D99C6-9C06-46F3-9E9E-F8B383B6831E}" srcOrd="1" destOrd="0" presId="urn:microsoft.com/office/officeart/2018/2/layout/IconVerticalSolidList"/>
    <dgm:cxn modelId="{9821892A-D49E-405B-A738-00E8D4062DC5}" type="presParOf" srcId="{CD5B48DE-5382-429A-9652-BDB8FF80F88A}" destId="{89DDA8EF-E1B5-453E-9F83-7C6EAD4EA810}" srcOrd="2" destOrd="0" presId="urn:microsoft.com/office/officeart/2018/2/layout/IconVerticalSolidList"/>
    <dgm:cxn modelId="{81E10485-59EA-40D5-AB2F-297F5A4A573F}" type="presParOf" srcId="{CD5B48DE-5382-429A-9652-BDB8FF80F88A}" destId="{72C6524F-39B8-41DD-AC69-286A9F9FED0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F8D857-7486-43A4-A7A8-30DFD72DCFA4}"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89E2B65A-3B8B-42C9-A85E-9CD39DF8A84A}">
      <dgm:prSet custT="1"/>
      <dgm:spPr/>
      <dgm:t>
        <a:bodyPr/>
        <a:lstStyle/>
        <a:p>
          <a:r>
            <a:rPr lang="en-US" sz="2000" dirty="0">
              <a:latin typeface="Amasis MT Pro" panose="02040504050005020304" pitchFamily="18" charset="0"/>
            </a:rPr>
            <a:t>With the development of Big Data technology, graphics computing is applied to all kinds of fields. For example, an entire social network is a graph in which the user is the vertex of the graph, and the relationship between the user and another user is regarded as the edge. As can be seen from the above example, as a storage or presentation form in a specific application, how to mine the knowledge contained in a graph by quickly traversing the vertices in the graph is a research hotspot in the field of graphics computing. </a:t>
          </a:r>
        </a:p>
      </dgm:t>
    </dgm:pt>
    <dgm:pt modelId="{3BB3144A-1C6E-4BD7-A524-83128A173C6C}" type="parTrans" cxnId="{1D3F78F8-F80E-4372-932A-16EC5813E7C0}">
      <dgm:prSet/>
      <dgm:spPr/>
      <dgm:t>
        <a:bodyPr/>
        <a:lstStyle/>
        <a:p>
          <a:endParaRPr lang="en-US"/>
        </a:p>
      </dgm:t>
    </dgm:pt>
    <dgm:pt modelId="{3290027F-C600-4A46-BE68-D2203881B74E}" type="sibTrans" cxnId="{1D3F78F8-F80E-4372-932A-16EC5813E7C0}">
      <dgm:prSet/>
      <dgm:spPr/>
      <dgm:t>
        <a:bodyPr/>
        <a:lstStyle/>
        <a:p>
          <a:endParaRPr lang="en-US"/>
        </a:p>
      </dgm:t>
    </dgm:pt>
    <dgm:pt modelId="{06440186-EFF9-4526-B5FF-ED0177540613}">
      <dgm:prSet/>
      <dgm:spPr/>
      <dgm:t>
        <a:bodyPr/>
        <a:lstStyle/>
        <a:p>
          <a:r>
            <a:rPr lang="en-US" dirty="0">
              <a:latin typeface="Amasis MT Pro" panose="02040504050005020304" pitchFamily="18" charset="0"/>
            </a:rPr>
            <a:t>Traversing all the vertices in the graph and repeating is an important application direction in graph-vertex traversal. Traversing all the vertices in the graph is a classical traveling-salesman problem (TSP) in the shortest time. It is well known that TSP is an NP-hard problem .To solve the problem, besides traditional backtracking algorithms, branch-and-bound algorithms, and greedy </a:t>
          </a:r>
          <a:r>
            <a:rPr lang="en-IN" dirty="0">
              <a:latin typeface="Amasis MT Pro" panose="02040504050005020304" pitchFamily="18" charset="0"/>
            </a:rPr>
            <a:t>algorithms, we mainly use heuristic search algorithms to optimize. These heuristic algorithms include the simulated annealing algorithm, tabu-search algorithm, ant-colony optimization algorithm ,and genetic algorithm.</a:t>
          </a:r>
          <a:endParaRPr lang="en-US" dirty="0">
            <a:latin typeface="Amasis MT Pro" panose="02040504050005020304" pitchFamily="18" charset="0"/>
          </a:endParaRPr>
        </a:p>
      </dgm:t>
    </dgm:pt>
    <dgm:pt modelId="{4D36E43F-014B-4CA0-B833-2A5BA28490F7}" type="parTrans" cxnId="{282F5E54-CF01-405F-ABF8-26BB3EBD1DCA}">
      <dgm:prSet/>
      <dgm:spPr/>
      <dgm:t>
        <a:bodyPr/>
        <a:lstStyle/>
        <a:p>
          <a:endParaRPr lang="en-US"/>
        </a:p>
      </dgm:t>
    </dgm:pt>
    <dgm:pt modelId="{7DD157B7-B3AD-44D6-BA13-209D9F757A5D}" type="sibTrans" cxnId="{282F5E54-CF01-405F-ABF8-26BB3EBD1DCA}">
      <dgm:prSet/>
      <dgm:spPr/>
      <dgm:t>
        <a:bodyPr/>
        <a:lstStyle/>
        <a:p>
          <a:endParaRPr lang="en-US"/>
        </a:p>
      </dgm:t>
    </dgm:pt>
    <dgm:pt modelId="{424D1B8E-AF1F-42DD-A2DE-3AD02BFCFE7C}" type="pres">
      <dgm:prSet presAssocID="{48F8D857-7486-43A4-A7A8-30DFD72DCFA4}" presName="vert0" presStyleCnt="0">
        <dgm:presLayoutVars>
          <dgm:dir/>
          <dgm:animOne val="branch"/>
          <dgm:animLvl val="lvl"/>
        </dgm:presLayoutVars>
      </dgm:prSet>
      <dgm:spPr/>
    </dgm:pt>
    <dgm:pt modelId="{27000634-200B-4A9A-948C-37E538BD7F98}" type="pres">
      <dgm:prSet presAssocID="{89E2B65A-3B8B-42C9-A85E-9CD39DF8A84A}" presName="thickLine" presStyleLbl="alignNode1" presStyleIdx="0" presStyleCnt="2"/>
      <dgm:spPr/>
    </dgm:pt>
    <dgm:pt modelId="{CC8F4236-7914-4B2B-9C7B-D3392E1AF828}" type="pres">
      <dgm:prSet presAssocID="{89E2B65A-3B8B-42C9-A85E-9CD39DF8A84A}" presName="horz1" presStyleCnt="0"/>
      <dgm:spPr/>
    </dgm:pt>
    <dgm:pt modelId="{5FA651BE-45BF-44C0-8271-DD16EC64E78A}" type="pres">
      <dgm:prSet presAssocID="{89E2B65A-3B8B-42C9-A85E-9CD39DF8A84A}" presName="tx1" presStyleLbl="revTx" presStyleIdx="0" presStyleCnt="2"/>
      <dgm:spPr/>
    </dgm:pt>
    <dgm:pt modelId="{46729F27-40FB-4E60-A960-D0D164610C66}" type="pres">
      <dgm:prSet presAssocID="{89E2B65A-3B8B-42C9-A85E-9CD39DF8A84A}" presName="vert1" presStyleCnt="0"/>
      <dgm:spPr/>
    </dgm:pt>
    <dgm:pt modelId="{89115ACB-6EFE-4001-B2F4-F1051B78D8EB}" type="pres">
      <dgm:prSet presAssocID="{06440186-EFF9-4526-B5FF-ED0177540613}" presName="thickLine" presStyleLbl="alignNode1" presStyleIdx="1" presStyleCnt="2"/>
      <dgm:spPr/>
    </dgm:pt>
    <dgm:pt modelId="{AC391A3D-EA0B-472F-8F6F-F2416BD581A9}" type="pres">
      <dgm:prSet presAssocID="{06440186-EFF9-4526-B5FF-ED0177540613}" presName="horz1" presStyleCnt="0"/>
      <dgm:spPr/>
    </dgm:pt>
    <dgm:pt modelId="{A2967331-13AF-4956-8BDC-23D0903FCD09}" type="pres">
      <dgm:prSet presAssocID="{06440186-EFF9-4526-B5FF-ED0177540613}" presName="tx1" presStyleLbl="revTx" presStyleIdx="1" presStyleCnt="2" custScaleY="97518" custLinFactNeighborY="3082"/>
      <dgm:spPr/>
    </dgm:pt>
    <dgm:pt modelId="{73D7A05B-FFBE-4BBE-AD5A-D52F677D3916}" type="pres">
      <dgm:prSet presAssocID="{06440186-EFF9-4526-B5FF-ED0177540613}" presName="vert1" presStyleCnt="0"/>
      <dgm:spPr/>
    </dgm:pt>
  </dgm:ptLst>
  <dgm:cxnLst>
    <dgm:cxn modelId="{CD57BE14-307C-4FFC-988B-0EEFEFAB9019}" type="presOf" srcId="{89E2B65A-3B8B-42C9-A85E-9CD39DF8A84A}" destId="{5FA651BE-45BF-44C0-8271-DD16EC64E78A}" srcOrd="0" destOrd="0" presId="urn:microsoft.com/office/officeart/2008/layout/LinedList"/>
    <dgm:cxn modelId="{282F5E54-CF01-405F-ABF8-26BB3EBD1DCA}" srcId="{48F8D857-7486-43A4-A7A8-30DFD72DCFA4}" destId="{06440186-EFF9-4526-B5FF-ED0177540613}" srcOrd="1" destOrd="0" parTransId="{4D36E43F-014B-4CA0-B833-2A5BA28490F7}" sibTransId="{7DD157B7-B3AD-44D6-BA13-209D9F757A5D}"/>
    <dgm:cxn modelId="{98B38FAF-8D80-4B6B-BAE3-295DEBAA8AB6}" type="presOf" srcId="{06440186-EFF9-4526-B5FF-ED0177540613}" destId="{A2967331-13AF-4956-8BDC-23D0903FCD09}" srcOrd="0" destOrd="0" presId="urn:microsoft.com/office/officeart/2008/layout/LinedList"/>
    <dgm:cxn modelId="{B99336EA-5479-49F9-8237-2F8058607C74}" type="presOf" srcId="{48F8D857-7486-43A4-A7A8-30DFD72DCFA4}" destId="{424D1B8E-AF1F-42DD-A2DE-3AD02BFCFE7C}" srcOrd="0" destOrd="0" presId="urn:microsoft.com/office/officeart/2008/layout/LinedList"/>
    <dgm:cxn modelId="{1D3F78F8-F80E-4372-932A-16EC5813E7C0}" srcId="{48F8D857-7486-43A4-A7A8-30DFD72DCFA4}" destId="{89E2B65A-3B8B-42C9-A85E-9CD39DF8A84A}" srcOrd="0" destOrd="0" parTransId="{3BB3144A-1C6E-4BD7-A524-83128A173C6C}" sibTransId="{3290027F-C600-4A46-BE68-D2203881B74E}"/>
    <dgm:cxn modelId="{F13EC43D-67D3-41D7-ADFE-CB364DF6FF67}" type="presParOf" srcId="{424D1B8E-AF1F-42DD-A2DE-3AD02BFCFE7C}" destId="{27000634-200B-4A9A-948C-37E538BD7F98}" srcOrd="0" destOrd="0" presId="urn:microsoft.com/office/officeart/2008/layout/LinedList"/>
    <dgm:cxn modelId="{9C1A7196-AB9F-4066-A6C2-2597D20B81AD}" type="presParOf" srcId="{424D1B8E-AF1F-42DD-A2DE-3AD02BFCFE7C}" destId="{CC8F4236-7914-4B2B-9C7B-D3392E1AF828}" srcOrd="1" destOrd="0" presId="urn:microsoft.com/office/officeart/2008/layout/LinedList"/>
    <dgm:cxn modelId="{38BD97FE-ABAE-4BF0-BEB8-BBCE85E169FA}" type="presParOf" srcId="{CC8F4236-7914-4B2B-9C7B-D3392E1AF828}" destId="{5FA651BE-45BF-44C0-8271-DD16EC64E78A}" srcOrd="0" destOrd="0" presId="urn:microsoft.com/office/officeart/2008/layout/LinedList"/>
    <dgm:cxn modelId="{7DD99554-4B88-4FE1-954E-1108A12E338D}" type="presParOf" srcId="{CC8F4236-7914-4B2B-9C7B-D3392E1AF828}" destId="{46729F27-40FB-4E60-A960-D0D164610C66}" srcOrd="1" destOrd="0" presId="urn:microsoft.com/office/officeart/2008/layout/LinedList"/>
    <dgm:cxn modelId="{CF882354-5BA0-4081-9616-23D45B4486A2}" type="presParOf" srcId="{424D1B8E-AF1F-42DD-A2DE-3AD02BFCFE7C}" destId="{89115ACB-6EFE-4001-B2F4-F1051B78D8EB}" srcOrd="2" destOrd="0" presId="urn:microsoft.com/office/officeart/2008/layout/LinedList"/>
    <dgm:cxn modelId="{F6FFCF2B-5047-4A53-A099-2B256601EBE1}" type="presParOf" srcId="{424D1B8E-AF1F-42DD-A2DE-3AD02BFCFE7C}" destId="{AC391A3D-EA0B-472F-8F6F-F2416BD581A9}" srcOrd="3" destOrd="0" presId="urn:microsoft.com/office/officeart/2008/layout/LinedList"/>
    <dgm:cxn modelId="{DC5D7726-AFDB-478F-80E5-B77B600A7B80}" type="presParOf" srcId="{AC391A3D-EA0B-472F-8F6F-F2416BD581A9}" destId="{A2967331-13AF-4956-8BDC-23D0903FCD09}" srcOrd="0" destOrd="0" presId="urn:microsoft.com/office/officeart/2008/layout/LinedList"/>
    <dgm:cxn modelId="{88735A8A-966A-4C60-9190-ED270429EBD0}" type="presParOf" srcId="{AC391A3D-EA0B-472F-8F6F-F2416BD581A9}" destId="{73D7A05B-FFBE-4BBE-AD5A-D52F677D391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6F1872F4-A030-4D64-A17C-72EA1ABBD62E}" type="pres">
      <dgm:prSet presAssocID="{CF9055CF-8DEB-4A02-949A-DE72B6AC5D37}" presName="Name0" presStyleCnt="0">
        <dgm:presLayoutVars>
          <dgm:dir/>
          <dgm:resizeHandles val="exact"/>
        </dgm:presLayoutVars>
      </dgm:prSet>
      <dgm:spPr/>
    </dgm:pt>
  </dgm:ptLst>
  <dgm:cxnLst>
    <dgm:cxn modelId="{24179AE2-AA7E-4702-A358-E95F80152CCA}" type="presOf" srcId="{CF9055CF-8DEB-4A02-949A-DE72B6AC5D37}" destId="{6F1872F4-A030-4D64-A17C-72EA1ABBD62E}" srcOrd="0"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8B0DBD-213F-4F7F-9BA1-CCD79724AD98}">
      <dsp:nvSpPr>
        <dsp:cNvPr id="0" name=""/>
        <dsp:cNvSpPr/>
      </dsp:nvSpPr>
      <dsp:spPr>
        <a:xfrm>
          <a:off x="0" y="1289"/>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476D44-819F-4D71-BAE2-0475BFB06CED}">
      <dsp:nvSpPr>
        <dsp:cNvPr id="0" name=""/>
        <dsp:cNvSpPr/>
      </dsp:nvSpPr>
      <dsp:spPr>
        <a:xfrm>
          <a:off x="166213" y="124919"/>
          <a:ext cx="302206" cy="3022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3C5FAE-E519-4D03-A58C-45B482338F0C}">
      <dsp:nvSpPr>
        <dsp:cNvPr id="0" name=""/>
        <dsp:cNvSpPr/>
      </dsp:nvSpPr>
      <dsp:spPr>
        <a:xfrm>
          <a:off x="634634" y="1289"/>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Introduction</a:t>
          </a:r>
        </a:p>
      </dsp:txBody>
      <dsp:txXfrm>
        <a:off x="634634" y="1289"/>
        <a:ext cx="8993997" cy="549466"/>
      </dsp:txXfrm>
    </dsp:sp>
    <dsp:sp modelId="{8C8D06FB-4645-457A-BD59-675A456BA1F0}">
      <dsp:nvSpPr>
        <dsp:cNvPr id="0" name=""/>
        <dsp:cNvSpPr/>
      </dsp:nvSpPr>
      <dsp:spPr>
        <a:xfrm>
          <a:off x="0" y="688122"/>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750657-19C9-4776-AEF3-8985AF78442B}">
      <dsp:nvSpPr>
        <dsp:cNvPr id="0" name=""/>
        <dsp:cNvSpPr/>
      </dsp:nvSpPr>
      <dsp:spPr>
        <a:xfrm>
          <a:off x="166213" y="811752"/>
          <a:ext cx="302206" cy="30220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58B08A-C9D5-4F45-926B-3E298DC897EC}">
      <dsp:nvSpPr>
        <dsp:cNvPr id="0" name=""/>
        <dsp:cNvSpPr/>
      </dsp:nvSpPr>
      <dsp:spPr>
        <a:xfrm>
          <a:off x="634634" y="688122"/>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Literature Survey</a:t>
          </a:r>
          <a:endParaRPr lang="en-US" sz="1900" kern="1200" dirty="0">
            <a:latin typeface="Amasis MT Pro" panose="02040504050005020304" pitchFamily="18" charset="0"/>
          </a:endParaRPr>
        </a:p>
      </dsp:txBody>
      <dsp:txXfrm>
        <a:off x="634634" y="688122"/>
        <a:ext cx="8993997" cy="549466"/>
      </dsp:txXfrm>
    </dsp:sp>
    <dsp:sp modelId="{6BCEE4C9-D545-496C-BCB7-A65931E5B2A6}">
      <dsp:nvSpPr>
        <dsp:cNvPr id="0" name=""/>
        <dsp:cNvSpPr/>
      </dsp:nvSpPr>
      <dsp:spPr>
        <a:xfrm>
          <a:off x="0" y="1374956"/>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0B99BC-B6FC-41D2-94C3-420462A528CA}">
      <dsp:nvSpPr>
        <dsp:cNvPr id="0" name=""/>
        <dsp:cNvSpPr/>
      </dsp:nvSpPr>
      <dsp:spPr>
        <a:xfrm>
          <a:off x="166213" y="1498586"/>
          <a:ext cx="302206" cy="30220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5CE68B-ADD1-4A89-97F3-9D57FF07D821}">
      <dsp:nvSpPr>
        <dsp:cNvPr id="0" name=""/>
        <dsp:cNvSpPr/>
      </dsp:nvSpPr>
      <dsp:spPr>
        <a:xfrm>
          <a:off x="634634" y="1374956"/>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endParaRPr lang="en-US" sz="2000" kern="1200" dirty="0">
            <a:latin typeface="Amasis MT Pro" panose="02040504050005020304" pitchFamily="18" charset="0"/>
          </a:endParaRPr>
        </a:p>
      </dsp:txBody>
      <dsp:txXfrm>
        <a:off x="634634" y="1374956"/>
        <a:ext cx="8993997" cy="549466"/>
      </dsp:txXfrm>
    </dsp:sp>
    <dsp:sp modelId="{B7C70140-B8D8-41B1-B216-A4DC47DDAB82}">
      <dsp:nvSpPr>
        <dsp:cNvPr id="0" name=""/>
        <dsp:cNvSpPr/>
      </dsp:nvSpPr>
      <dsp:spPr>
        <a:xfrm>
          <a:off x="0" y="2061789"/>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B99BC5-1C87-40B3-8969-0E7DF03A6EB3}">
      <dsp:nvSpPr>
        <dsp:cNvPr id="0" name=""/>
        <dsp:cNvSpPr/>
      </dsp:nvSpPr>
      <dsp:spPr>
        <a:xfrm>
          <a:off x="166213" y="2185419"/>
          <a:ext cx="302206" cy="30220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DFA2CE-0F62-4748-9EF7-739A0BCEF201}">
      <dsp:nvSpPr>
        <dsp:cNvPr id="0" name=""/>
        <dsp:cNvSpPr/>
      </dsp:nvSpPr>
      <dsp:spPr>
        <a:xfrm>
          <a:off x="634634" y="2061789"/>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Dataset</a:t>
          </a:r>
        </a:p>
      </dsp:txBody>
      <dsp:txXfrm>
        <a:off x="634634" y="2061789"/>
        <a:ext cx="8993997" cy="549466"/>
      </dsp:txXfrm>
    </dsp:sp>
    <dsp:sp modelId="{9416072E-BFBD-471E-9ECB-D857CF3631DD}">
      <dsp:nvSpPr>
        <dsp:cNvPr id="0" name=""/>
        <dsp:cNvSpPr/>
      </dsp:nvSpPr>
      <dsp:spPr>
        <a:xfrm>
          <a:off x="0" y="2748623"/>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184836-BE04-4933-8ED8-D7A098F27E03}">
      <dsp:nvSpPr>
        <dsp:cNvPr id="0" name=""/>
        <dsp:cNvSpPr/>
      </dsp:nvSpPr>
      <dsp:spPr>
        <a:xfrm>
          <a:off x="166213" y="2872253"/>
          <a:ext cx="302206" cy="30220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23BABE-5266-4F55-8F09-A411CFE94D28}">
      <dsp:nvSpPr>
        <dsp:cNvPr id="0" name=""/>
        <dsp:cNvSpPr/>
      </dsp:nvSpPr>
      <dsp:spPr>
        <a:xfrm>
          <a:off x="634634" y="2748623"/>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Implementation Steps</a:t>
          </a:r>
        </a:p>
      </dsp:txBody>
      <dsp:txXfrm>
        <a:off x="634634" y="2748623"/>
        <a:ext cx="8993997" cy="549466"/>
      </dsp:txXfrm>
    </dsp:sp>
    <dsp:sp modelId="{5596A42A-7911-4850-9708-6A2DD40CF012}">
      <dsp:nvSpPr>
        <dsp:cNvPr id="0" name=""/>
        <dsp:cNvSpPr/>
      </dsp:nvSpPr>
      <dsp:spPr>
        <a:xfrm>
          <a:off x="0" y="3435456"/>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5D99C6-9C06-46F3-9E9E-F8B383B6831E}">
      <dsp:nvSpPr>
        <dsp:cNvPr id="0" name=""/>
        <dsp:cNvSpPr/>
      </dsp:nvSpPr>
      <dsp:spPr>
        <a:xfrm>
          <a:off x="166213" y="3559086"/>
          <a:ext cx="302206" cy="30220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C6524F-39B8-41DD-AC69-286A9F9FED0A}">
      <dsp:nvSpPr>
        <dsp:cNvPr id="0" name=""/>
        <dsp:cNvSpPr/>
      </dsp:nvSpPr>
      <dsp:spPr>
        <a:xfrm>
          <a:off x="634634" y="3435456"/>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Conclusion</a:t>
          </a:r>
        </a:p>
      </dsp:txBody>
      <dsp:txXfrm>
        <a:off x="634634" y="3435456"/>
        <a:ext cx="8993997" cy="54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000634-200B-4A9A-948C-37E538BD7F98}">
      <dsp:nvSpPr>
        <dsp:cNvPr id="0" name=""/>
        <dsp:cNvSpPr/>
      </dsp:nvSpPr>
      <dsp:spPr>
        <a:xfrm>
          <a:off x="0" y="1913"/>
          <a:ext cx="1027856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A651BE-45BF-44C0-8271-DD16EC64E78A}">
      <dsp:nvSpPr>
        <dsp:cNvPr id="0" name=""/>
        <dsp:cNvSpPr/>
      </dsp:nvSpPr>
      <dsp:spPr>
        <a:xfrm>
          <a:off x="0" y="1913"/>
          <a:ext cx="10278566" cy="23138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With the development of Big Data technology, graphics computing is applied to all kinds of fields. For example, an entire social network is a graph in which the user is the vertex of the graph, and the relationship between the user and another user is regarded as the edge. As can be seen from the above example, as a storage or presentation form in a specific application, how to mine the knowledge contained in a graph by quickly traversing the vertices in the graph is a research hotspot in the field of graphics computing. </a:t>
          </a:r>
        </a:p>
      </dsp:txBody>
      <dsp:txXfrm>
        <a:off x="0" y="1913"/>
        <a:ext cx="10278566" cy="2313818"/>
      </dsp:txXfrm>
    </dsp:sp>
    <dsp:sp modelId="{89115ACB-6EFE-4001-B2F4-F1051B78D8EB}">
      <dsp:nvSpPr>
        <dsp:cNvPr id="0" name=""/>
        <dsp:cNvSpPr/>
      </dsp:nvSpPr>
      <dsp:spPr>
        <a:xfrm>
          <a:off x="0" y="2315731"/>
          <a:ext cx="1027856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967331-13AF-4956-8BDC-23D0903FCD09}">
      <dsp:nvSpPr>
        <dsp:cNvPr id="0" name=""/>
        <dsp:cNvSpPr/>
      </dsp:nvSpPr>
      <dsp:spPr>
        <a:xfrm>
          <a:off x="0" y="2317645"/>
          <a:ext cx="10278566" cy="2256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Traversing all the vertices in the graph and repeating is an important application direction in graph-vertex traversal. Traversing all the vertices in the graph is a classical traveling-salesman problem (TSP) in the shortest time. It is well known that TSP is an NP-hard problem .To solve the problem, besides traditional backtracking algorithms, branch-and-bound algorithms, and greedy </a:t>
          </a:r>
          <a:r>
            <a:rPr lang="en-IN" sz="2000" kern="1200" dirty="0">
              <a:latin typeface="Amasis MT Pro" panose="02040504050005020304" pitchFamily="18" charset="0"/>
            </a:rPr>
            <a:t>algorithms, we mainly use heuristic search algorithms to optimize. These heuristic algorithms include the simulated annealing algorithm, tabu-search algorithm, ant-colony optimization algorithm ,and genetic algorithm.</a:t>
          </a:r>
          <a:endParaRPr lang="en-US" sz="2000" kern="1200" dirty="0">
            <a:latin typeface="Amasis MT Pro" panose="02040504050005020304" pitchFamily="18" charset="0"/>
          </a:endParaRPr>
        </a:p>
      </dsp:txBody>
      <dsp:txXfrm>
        <a:off x="0" y="2317645"/>
        <a:ext cx="10278566" cy="225638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3/7/2022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jpg>
</file>

<file path=ppt/media/image2.jp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3/7/2022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3/7/2022</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3/7/2022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3/7/2022</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3/7/2022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3/7/2022</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3/7/2022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3/7/2022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3/7/2022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3/7/2022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3/7/2022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3/7/2022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3/7/2022</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www.maxpixel.net/Label-Thank-You-Pen-Feedback-Paper-Business-Card-6076178" TargetMode="External"/><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s://www.matec-conferences.org/articles/matecconf/abs/2017/14/matecconf_gcmm2017_02025/matecconf_gcmm2017_02025.html"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7.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Travelling Salesman optimization problem Using Simulated Annealing</a:t>
            </a:r>
          </a:p>
        </p:txBody>
      </p:sp>
      <p:sp>
        <p:nvSpPr>
          <p:cNvPr id="3" name="Subtitle 2"/>
          <p:cNvSpPr>
            <a:spLocks noGrp="1"/>
          </p:cNvSpPr>
          <p:nvPr>
            <p:ph type="subTitle" idx="1"/>
          </p:nvPr>
        </p:nvSpPr>
        <p:spPr>
          <a:xfrm>
            <a:off x="3175199" y="4456590"/>
            <a:ext cx="9016800" cy="1012056"/>
          </a:xfrm>
        </p:spPr>
        <p:txBody>
          <a:bodyPr>
            <a:normAutofit fontScale="92500" lnSpcReduction="10000"/>
          </a:bodyPr>
          <a:lstStyle/>
          <a:p>
            <a:pPr algn="ctr" fontAlgn="base"/>
            <a:r>
              <a:rPr lang="en-US" sz="1300" i="0" u="none" strike="noStrike" dirty="0">
                <a:solidFill>
                  <a:srgbClr val="FFFFFF"/>
                </a:solidFill>
                <a:effectLst/>
                <a:latin typeface="Amasis MT Pro" panose="02040504050005020304" pitchFamily="18" charset="0"/>
              </a:rPr>
              <a:t>TEAM MEMBERS:</a:t>
            </a:r>
            <a:r>
              <a:rPr lang="en-US" sz="100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S.J SUMANTH        (2010030377)</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K. SREEVARUN      (2010030451)</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E. PAVAN SAI          (2010030538)</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E. SHIVA GOUD     (2010030542)</a:t>
            </a:r>
            <a:endParaRPr lang="en-US" sz="1400"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Algerian" panose="04020705040A02060702" pitchFamily="82" charset="0"/>
              </a:rPr>
              <a:t>Conclusion</a:t>
            </a:r>
            <a:endParaRPr lang="en-US" dirty="0">
              <a:latin typeface="Algerian" panose="04020705040A02060702" pitchFamily="82" charset="0"/>
            </a:endParaRPr>
          </a:p>
        </p:txBody>
      </p:sp>
      <p:sp>
        <p:nvSpPr>
          <p:cNvPr id="4" name="Text Placeholder 3"/>
          <p:cNvSpPr>
            <a:spLocks noGrp="1"/>
          </p:cNvSpPr>
          <p:nvPr>
            <p:ph type="body" sz="half" idx="2"/>
          </p:nvPr>
        </p:nvSpPr>
        <p:spPr>
          <a:xfrm>
            <a:off x="1280160" y="2580703"/>
            <a:ext cx="9628632" cy="4148571"/>
          </a:xfrm>
        </p:spPr>
        <p:txBody>
          <a:bodyPr/>
          <a:lstStyle/>
          <a:p>
            <a:pPr marL="342900" indent="-342900">
              <a:buFont typeface="Wingdings" panose="05000000000000000000" pitchFamily="2" charset="2"/>
              <a:buChar char="Ø"/>
            </a:pPr>
            <a:r>
              <a:rPr lang="en-US" sz="2400" dirty="0">
                <a:solidFill>
                  <a:schemeClr val="tx2"/>
                </a:solidFill>
                <a:latin typeface="Amasis MT Pro" panose="02040504050005020304" pitchFamily="18" charset="0"/>
              </a:rPr>
              <a:t>There are many procedures to solve the travelling salesman problem like greedy method , branch and bound , dynamic programming , Simulated annealing , </a:t>
            </a:r>
            <a:r>
              <a:rPr lang="en-IN" sz="2400" b="0" i="0" dirty="0">
                <a:solidFill>
                  <a:schemeClr val="tx2"/>
                </a:solidFill>
                <a:effectLst/>
                <a:latin typeface="Amasis MT Pro" panose="02040504050005020304" pitchFamily="18" charset="0"/>
              </a:rPr>
              <a:t>2-opt algorithm.</a:t>
            </a:r>
          </a:p>
          <a:p>
            <a:pPr marL="342900" indent="-342900">
              <a:buFont typeface="Wingdings" panose="05000000000000000000" pitchFamily="2" charset="2"/>
              <a:buChar char="Ø"/>
            </a:pPr>
            <a:r>
              <a:rPr lang="en-IN" sz="2400" dirty="0">
                <a:solidFill>
                  <a:schemeClr val="tx2"/>
                </a:solidFill>
                <a:latin typeface="Amasis MT Pro" panose="02040504050005020304" pitchFamily="18" charset="0"/>
              </a:rPr>
              <a:t>Comparing all the results ,one of the approach “Simulated Annealing” gives the  best optimal result though the </a:t>
            </a:r>
            <a:r>
              <a:rPr lang="en-IN" sz="2400" b="0" i="0" dirty="0">
                <a:solidFill>
                  <a:schemeClr val="tx2"/>
                </a:solidFill>
                <a:effectLst/>
                <a:latin typeface="Amasis MT Pro" panose="02040504050005020304" pitchFamily="18" charset="0"/>
              </a:rPr>
              <a:t>2-opt algorithm gives fast and best result.</a:t>
            </a:r>
          </a:p>
        </p:txBody>
      </p:sp>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4322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280160" y="466343"/>
            <a:ext cx="9628632" cy="1362113"/>
          </a:xfrm>
        </p:spPr>
        <p:txBody>
          <a:bodyPr anchor="ctr">
            <a:normAutofit/>
          </a:bodyPr>
          <a:lstStyle/>
          <a:p>
            <a:r>
              <a:rPr lang="en-US" sz="4800" dirty="0">
                <a:latin typeface="Algerian" panose="04020705040A02060702" pitchFamily="82" charset="0"/>
              </a:rPr>
              <a:t>Outline</a:t>
            </a:r>
          </a:p>
        </p:txBody>
      </p:sp>
      <p:graphicFrame>
        <p:nvGraphicFramePr>
          <p:cNvPr id="16" name="Content Placeholder 2">
            <a:extLst>
              <a:ext uri="{FF2B5EF4-FFF2-40B4-BE49-F238E27FC236}">
                <a16:creationId xmlns:a16="http://schemas.microsoft.com/office/drawing/2014/main" id="{F7B308CF-91D6-41E6-8874-C41F2F148AB8}"/>
              </a:ext>
            </a:extLst>
          </p:cNvPr>
          <p:cNvGraphicFramePr>
            <a:graphicFrameLocks noGrp="1"/>
          </p:cNvGraphicFramePr>
          <p:nvPr>
            <p:ph idx="1"/>
            <p:extLst>
              <p:ext uri="{D42A27DB-BD31-4B8C-83A1-F6EECF244321}">
                <p14:modId xmlns:p14="http://schemas.microsoft.com/office/powerpoint/2010/main" val="997389081"/>
              </p:ext>
            </p:extLst>
          </p:nvPr>
        </p:nvGraphicFramePr>
        <p:xfrm>
          <a:off x="1280160" y="2190749"/>
          <a:ext cx="9628632"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08DBE4C2-AEB3-4DB4-8ECE-23DE8F935AAD}"/>
              </a:ext>
            </a:extLst>
          </p:cNvPr>
          <p:cNvSpPr txBox="1"/>
          <p:nvPr/>
        </p:nvSpPr>
        <p:spPr>
          <a:xfrm>
            <a:off x="1899821" y="3675355"/>
            <a:ext cx="9008972" cy="400110"/>
          </a:xfrm>
          <a:prstGeom prst="rect">
            <a:avLst/>
          </a:prstGeom>
          <a:noFill/>
        </p:spPr>
        <p:txBody>
          <a:bodyPr wrap="square" rtlCol="0">
            <a:spAutoFit/>
          </a:bodyPr>
          <a:lstStyle/>
          <a:p>
            <a:r>
              <a:rPr lang="en-US" sz="2000" dirty="0">
                <a:latin typeface="Amasis MT Pro" panose="02040504050005020304" pitchFamily="18" charset="0"/>
              </a:rPr>
              <a:t>Problem Statement</a:t>
            </a:r>
            <a:endParaRPr lang="en-IN" dirty="0">
              <a:latin typeface="Amasis MT Pro" panose="02040504050005020304" pitchFamily="18" charset="0"/>
            </a:endParaRPr>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nchor="ctr">
            <a:normAutofit/>
          </a:bodyPr>
          <a:lstStyle/>
          <a:p>
            <a:r>
              <a:rPr lang="en-US" sz="4400" dirty="0">
                <a:latin typeface="Algerian" panose="04020705040A02060702" pitchFamily="82" charset="0"/>
              </a:rPr>
              <a:t>Introduction</a:t>
            </a:r>
          </a:p>
        </p:txBody>
      </p:sp>
      <p:graphicFrame>
        <p:nvGraphicFramePr>
          <p:cNvPr id="6" name="Content Placeholder 3">
            <a:extLst>
              <a:ext uri="{FF2B5EF4-FFF2-40B4-BE49-F238E27FC236}">
                <a16:creationId xmlns:a16="http://schemas.microsoft.com/office/drawing/2014/main" id="{8A639C13-B13B-436B-A117-B3D00D19001B}"/>
              </a:ext>
            </a:extLst>
          </p:cNvPr>
          <p:cNvGraphicFramePr>
            <a:graphicFrameLocks noGrp="1"/>
          </p:cNvGraphicFramePr>
          <p:nvPr>
            <p:ph idx="1"/>
            <p:extLst>
              <p:ext uri="{D42A27DB-BD31-4B8C-83A1-F6EECF244321}">
                <p14:modId xmlns:p14="http://schemas.microsoft.com/office/powerpoint/2010/main" val="3927204998"/>
              </p:ext>
            </p:extLst>
          </p:nvPr>
        </p:nvGraphicFramePr>
        <p:xfrm>
          <a:off x="1280160" y="2190749"/>
          <a:ext cx="10278566" cy="4574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Literature Survey</a:t>
            </a:r>
            <a:endParaRPr lang="en-US" dirty="0">
              <a:latin typeface="Algerian" panose="04020705040A02060702" pitchFamily="82" charset="0"/>
            </a:endParaRPr>
          </a:p>
        </p:txBody>
      </p:sp>
      <p:graphicFrame>
        <p:nvGraphicFramePr>
          <p:cNvPr id="6" name="Table 6">
            <a:extLst>
              <a:ext uri="{FF2B5EF4-FFF2-40B4-BE49-F238E27FC236}">
                <a16:creationId xmlns:a16="http://schemas.microsoft.com/office/drawing/2014/main" id="{05058D74-9B36-4B60-BAE7-A580EB1EDAFA}"/>
              </a:ext>
            </a:extLst>
          </p:cNvPr>
          <p:cNvGraphicFramePr>
            <a:graphicFrameLocks noGrp="1"/>
          </p:cNvGraphicFramePr>
          <p:nvPr>
            <p:ph sz="half" idx="1"/>
            <p:extLst>
              <p:ext uri="{D42A27DB-BD31-4B8C-83A1-F6EECF244321}">
                <p14:modId xmlns:p14="http://schemas.microsoft.com/office/powerpoint/2010/main" val="1684690384"/>
              </p:ext>
            </p:extLst>
          </p:nvPr>
        </p:nvGraphicFramePr>
        <p:xfrm>
          <a:off x="421648" y="1963105"/>
          <a:ext cx="11345656" cy="4551773"/>
        </p:xfrm>
        <a:graphic>
          <a:graphicData uri="http://schemas.openxmlformats.org/drawingml/2006/table">
            <a:tbl>
              <a:tblPr firstRow="1" bandRow="1">
                <a:tableStyleId>{37CE84F3-28C3-443E-9E96-99CF82512B78}</a:tableStyleId>
              </a:tblPr>
              <a:tblGrid>
                <a:gridCol w="727969">
                  <a:extLst>
                    <a:ext uri="{9D8B030D-6E8A-4147-A177-3AD203B41FA5}">
                      <a16:colId xmlns:a16="http://schemas.microsoft.com/office/drawing/2014/main" val="816892704"/>
                    </a:ext>
                  </a:extLst>
                </a:gridCol>
                <a:gridCol w="2513647">
                  <a:extLst>
                    <a:ext uri="{9D8B030D-6E8A-4147-A177-3AD203B41FA5}">
                      <a16:colId xmlns:a16="http://schemas.microsoft.com/office/drawing/2014/main" val="606802308"/>
                    </a:ext>
                  </a:extLst>
                </a:gridCol>
                <a:gridCol w="1800900">
                  <a:extLst>
                    <a:ext uri="{9D8B030D-6E8A-4147-A177-3AD203B41FA5}">
                      <a16:colId xmlns:a16="http://schemas.microsoft.com/office/drawing/2014/main" val="3648384456"/>
                    </a:ext>
                  </a:extLst>
                </a:gridCol>
                <a:gridCol w="1440716">
                  <a:extLst>
                    <a:ext uri="{9D8B030D-6E8A-4147-A177-3AD203B41FA5}">
                      <a16:colId xmlns:a16="http://schemas.microsoft.com/office/drawing/2014/main" val="673811148"/>
                    </a:ext>
                  </a:extLst>
                </a:gridCol>
                <a:gridCol w="1620808">
                  <a:extLst>
                    <a:ext uri="{9D8B030D-6E8A-4147-A177-3AD203B41FA5}">
                      <a16:colId xmlns:a16="http://schemas.microsoft.com/office/drawing/2014/main" val="1086819632"/>
                    </a:ext>
                  </a:extLst>
                </a:gridCol>
                <a:gridCol w="1620808">
                  <a:extLst>
                    <a:ext uri="{9D8B030D-6E8A-4147-A177-3AD203B41FA5}">
                      <a16:colId xmlns:a16="http://schemas.microsoft.com/office/drawing/2014/main" val="3129622149"/>
                    </a:ext>
                  </a:extLst>
                </a:gridCol>
                <a:gridCol w="1620808">
                  <a:extLst>
                    <a:ext uri="{9D8B030D-6E8A-4147-A177-3AD203B41FA5}">
                      <a16:colId xmlns:a16="http://schemas.microsoft.com/office/drawing/2014/main" val="711482079"/>
                    </a:ext>
                  </a:extLst>
                </a:gridCol>
              </a:tblGrid>
              <a:tr h="939893">
                <a:tc>
                  <a:txBody>
                    <a:bodyPr/>
                    <a:lstStyle/>
                    <a:p>
                      <a:r>
                        <a:rPr lang="en-US" dirty="0" err="1">
                          <a:latin typeface="Amasis MT Pro" panose="02040504050005020304" pitchFamily="18" charset="0"/>
                        </a:rPr>
                        <a:t>S.No</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Title</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Author</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Journal and Year</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Accuracy</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Scope</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Link</a:t>
                      </a:r>
                      <a:endParaRPr lang="en-IN" dirty="0">
                        <a:latin typeface="Amasis MT Pro" panose="02040504050005020304" pitchFamily="18" charset="0"/>
                      </a:endParaRPr>
                    </a:p>
                  </a:txBody>
                  <a:tcPr/>
                </a:tc>
                <a:extLst>
                  <a:ext uri="{0D108BD9-81ED-4DB2-BD59-A6C34878D82A}">
                    <a16:rowId xmlns:a16="http://schemas.microsoft.com/office/drawing/2014/main" val="3039992530"/>
                  </a:ext>
                </a:extLst>
              </a:tr>
              <a:tr h="852505">
                <a:tc>
                  <a:txBody>
                    <a:bodyPr/>
                    <a:lstStyle/>
                    <a:p>
                      <a:r>
                        <a:rPr lang="en-US" sz="1500" dirty="0">
                          <a:latin typeface="Amasis MT Pro" panose="02040504050005020304" pitchFamily="18" charset="0"/>
                        </a:rPr>
                        <a:t>1</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Simulated Annealing for Traveling Salesman Problem with Hotel Selection for a Distribution Company Based in Mexico</a:t>
                      </a:r>
                      <a:endParaRPr lang="en-IN" sz="1500" dirty="0">
                        <a:latin typeface="Amasis MT Pro" panose="02040504050005020304" pitchFamily="18" charset="0"/>
                      </a:endParaRPr>
                    </a:p>
                  </a:txBody>
                  <a:tcPr/>
                </a:tc>
                <a:tc>
                  <a:txBody>
                    <a:bodyPr/>
                    <a:lstStyle/>
                    <a:p>
                      <a:r>
                        <a:rPr lang="en-IN" sz="1500" dirty="0">
                          <a:latin typeface="Amasis MT Pro" panose="02040504050005020304" pitchFamily="18" charset="0"/>
                        </a:rPr>
                        <a:t>Raul Jimenez-Gutierrez, Diana Sanchez-Partida, Jose-Luis Martínez-Flores, Eduardo-Arturo Garzon-</a:t>
                      </a:r>
                      <a:r>
                        <a:rPr lang="en-IN" sz="1500" dirty="0" err="1">
                          <a:latin typeface="Amasis MT Pro" panose="02040504050005020304" pitchFamily="18" charset="0"/>
                        </a:rPr>
                        <a:t>Garnica</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ASTES</a:t>
                      </a:r>
                    </a:p>
                    <a:p>
                      <a:r>
                        <a:rPr lang="en-US" sz="1500" dirty="0">
                          <a:latin typeface="Amasis MT Pro" panose="02040504050005020304" pitchFamily="18" charset="0"/>
                        </a:rPr>
                        <a:t>        - 2020</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24.44% improvement over the current route selection</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Using more precise mathematic models to find the relationship between the distance and the travel time can improve the efficiency.</a:t>
                      </a:r>
                      <a:endParaRPr lang="en-IN" sz="1500" dirty="0">
                        <a:latin typeface="Amasis MT Pro" panose="02040504050005020304" pitchFamily="18" charset="0"/>
                      </a:endParaRPr>
                    </a:p>
                  </a:txBody>
                  <a:tcPr/>
                </a:tc>
                <a:tc>
                  <a:txBody>
                    <a:bodyPr/>
                    <a:lstStyle/>
                    <a:p>
                      <a:r>
                        <a:rPr lang="en-IN" sz="1500" u="sng" dirty="0">
                          <a:latin typeface="Amasis MT Pro" panose="02040504050005020304" pitchFamily="18" charset="0"/>
                        </a:rPr>
                        <a:t>https://astesj.com/v05/i05/p62/</a:t>
                      </a:r>
                    </a:p>
                  </a:txBody>
                  <a:tcPr/>
                </a:tc>
                <a:extLst>
                  <a:ext uri="{0D108BD9-81ED-4DB2-BD59-A6C34878D82A}">
                    <a16:rowId xmlns:a16="http://schemas.microsoft.com/office/drawing/2014/main" val="3472954486"/>
                  </a:ext>
                </a:extLst>
              </a:tr>
              <a:tr h="852505">
                <a:tc>
                  <a:txBody>
                    <a:bodyPr/>
                    <a:lstStyle/>
                    <a:p>
                      <a:r>
                        <a:rPr lang="en-US" sz="1500" dirty="0">
                          <a:latin typeface="Amasis MT Pro" panose="02040504050005020304" pitchFamily="18" charset="0"/>
                        </a:rPr>
                        <a:t>2</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The application of simulated annealing method for optimal route detection between objects</a:t>
                      </a:r>
                      <a:endParaRPr lang="en-IN" sz="1500" dirty="0">
                        <a:latin typeface="Amasis MT Pro" panose="02040504050005020304" pitchFamily="18" charset="0"/>
                      </a:endParaRPr>
                    </a:p>
                  </a:txBody>
                  <a:tcPr/>
                </a:tc>
                <a:tc>
                  <a:txBody>
                    <a:bodyPr/>
                    <a:lstStyle/>
                    <a:p>
                      <a:r>
                        <a:rPr lang="nn-NO" sz="1500" dirty="0">
                          <a:latin typeface="Amasis MT Pro" panose="02040504050005020304" pitchFamily="18" charset="0"/>
                        </a:rPr>
                        <a:t>Peter Grabustsa, Jurijs Musatovs, Vladimir Golenkov</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Elsevier</a:t>
                      </a:r>
                    </a:p>
                    <a:p>
                      <a:r>
                        <a:rPr lang="en-US" sz="1500" dirty="0">
                          <a:latin typeface="Amasis MT Pro" panose="02040504050005020304" pitchFamily="18" charset="0"/>
                        </a:rPr>
                        <a:t>        -2019</a:t>
                      </a:r>
                      <a:endParaRPr lang="en-IN" sz="1500" dirty="0">
                        <a:latin typeface="Amasis MT Pro" panose="02040504050005020304" pitchFamily="18" charset="0"/>
                      </a:endParaRPr>
                    </a:p>
                  </a:txBody>
                  <a:tcPr/>
                </a:tc>
                <a:tc>
                  <a:txBody>
                    <a:bodyPr/>
                    <a:lstStyle/>
                    <a:p>
                      <a:r>
                        <a:rPr lang="en-US" sz="1500" dirty="0">
                          <a:latin typeface="Amasis MT Pro" panose="02040504050005020304" pitchFamily="18" charset="0"/>
                        </a:rPr>
                        <a:t>SA algorithm can be successfully applied in various optimization tasks</a:t>
                      </a:r>
                      <a:endParaRPr lang="en-IN" sz="1500" dirty="0">
                        <a:latin typeface="Amasis MT Pro" panose="020405040500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Amasis MT Pro" panose="02040504050005020304" pitchFamily="18" charset="0"/>
                        </a:rPr>
                        <a:t>Enhancement of the proposed algorithm </a:t>
                      </a:r>
                      <a:r>
                        <a:rPr lang="en-US" sz="1500" dirty="0">
                          <a:latin typeface="Amasis MT Pro" panose="02040504050005020304" pitchFamily="18" charset="0"/>
                        </a:rPr>
                        <a:t>in order to get the optimal solution</a:t>
                      </a:r>
                      <a:endParaRPr lang="en-IN" sz="1500" dirty="0">
                        <a:latin typeface="Amasis MT Pro" panose="02040504050005020304" pitchFamily="18" charset="0"/>
                      </a:endParaRPr>
                    </a:p>
                  </a:txBody>
                  <a:tcPr/>
                </a:tc>
                <a:tc>
                  <a:txBody>
                    <a:bodyPr/>
                    <a:lstStyle/>
                    <a:p>
                      <a:r>
                        <a:rPr lang="en-IN" sz="1500" u="sng" dirty="0">
                          <a:latin typeface="Amasis MT Pro" panose="02040504050005020304" pitchFamily="18" charset="0"/>
                        </a:rPr>
                        <a:t>https://www.sciencedirect.com/science/article/pii/S187705091930119X</a:t>
                      </a:r>
                    </a:p>
                  </a:txBody>
                  <a:tcPr/>
                </a:tc>
                <a:extLst>
                  <a:ext uri="{0D108BD9-81ED-4DB2-BD59-A6C34878D82A}">
                    <a16:rowId xmlns:a16="http://schemas.microsoft.com/office/drawing/2014/main" val="4172129634"/>
                  </a:ext>
                </a:extLst>
              </a:tr>
            </a:tbl>
          </a:graphicData>
        </a:graphic>
      </p:graphicFrame>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Literature Survey</a:t>
            </a:r>
            <a:endParaRPr lang="en-US" dirty="0">
              <a:latin typeface="Algerian" panose="04020705040A02060702" pitchFamily="82" charset="0"/>
            </a:endParaRPr>
          </a:p>
        </p:txBody>
      </p:sp>
      <p:graphicFrame>
        <p:nvGraphicFramePr>
          <p:cNvPr id="6" name="Table 6">
            <a:extLst>
              <a:ext uri="{FF2B5EF4-FFF2-40B4-BE49-F238E27FC236}">
                <a16:creationId xmlns:a16="http://schemas.microsoft.com/office/drawing/2014/main" id="{05058D74-9B36-4B60-BAE7-A580EB1EDAFA}"/>
              </a:ext>
            </a:extLst>
          </p:cNvPr>
          <p:cNvGraphicFramePr>
            <a:graphicFrameLocks noGrp="1"/>
          </p:cNvGraphicFramePr>
          <p:nvPr>
            <p:ph sz="half" idx="1"/>
            <p:extLst>
              <p:ext uri="{D42A27DB-BD31-4B8C-83A1-F6EECF244321}">
                <p14:modId xmlns:p14="http://schemas.microsoft.com/office/powerpoint/2010/main" val="3566351808"/>
              </p:ext>
            </p:extLst>
          </p:nvPr>
        </p:nvGraphicFramePr>
        <p:xfrm>
          <a:off x="421648" y="1954226"/>
          <a:ext cx="11345656" cy="4658453"/>
        </p:xfrm>
        <a:graphic>
          <a:graphicData uri="http://schemas.openxmlformats.org/drawingml/2006/table">
            <a:tbl>
              <a:tblPr firstRow="1" bandRow="1">
                <a:tableStyleId>{37CE84F3-28C3-443E-9E96-99CF82512B78}</a:tableStyleId>
              </a:tblPr>
              <a:tblGrid>
                <a:gridCol w="727969">
                  <a:extLst>
                    <a:ext uri="{9D8B030D-6E8A-4147-A177-3AD203B41FA5}">
                      <a16:colId xmlns:a16="http://schemas.microsoft.com/office/drawing/2014/main" val="816892704"/>
                    </a:ext>
                  </a:extLst>
                </a:gridCol>
                <a:gridCol w="2513647">
                  <a:extLst>
                    <a:ext uri="{9D8B030D-6E8A-4147-A177-3AD203B41FA5}">
                      <a16:colId xmlns:a16="http://schemas.microsoft.com/office/drawing/2014/main" val="606802308"/>
                    </a:ext>
                  </a:extLst>
                </a:gridCol>
                <a:gridCol w="1800900">
                  <a:extLst>
                    <a:ext uri="{9D8B030D-6E8A-4147-A177-3AD203B41FA5}">
                      <a16:colId xmlns:a16="http://schemas.microsoft.com/office/drawing/2014/main" val="3648384456"/>
                    </a:ext>
                  </a:extLst>
                </a:gridCol>
                <a:gridCol w="1440716">
                  <a:extLst>
                    <a:ext uri="{9D8B030D-6E8A-4147-A177-3AD203B41FA5}">
                      <a16:colId xmlns:a16="http://schemas.microsoft.com/office/drawing/2014/main" val="673811148"/>
                    </a:ext>
                  </a:extLst>
                </a:gridCol>
                <a:gridCol w="1620808">
                  <a:extLst>
                    <a:ext uri="{9D8B030D-6E8A-4147-A177-3AD203B41FA5}">
                      <a16:colId xmlns:a16="http://schemas.microsoft.com/office/drawing/2014/main" val="1086819632"/>
                    </a:ext>
                  </a:extLst>
                </a:gridCol>
                <a:gridCol w="1620808">
                  <a:extLst>
                    <a:ext uri="{9D8B030D-6E8A-4147-A177-3AD203B41FA5}">
                      <a16:colId xmlns:a16="http://schemas.microsoft.com/office/drawing/2014/main" val="3129622149"/>
                    </a:ext>
                  </a:extLst>
                </a:gridCol>
                <a:gridCol w="1620808">
                  <a:extLst>
                    <a:ext uri="{9D8B030D-6E8A-4147-A177-3AD203B41FA5}">
                      <a16:colId xmlns:a16="http://schemas.microsoft.com/office/drawing/2014/main" val="711482079"/>
                    </a:ext>
                  </a:extLst>
                </a:gridCol>
              </a:tblGrid>
              <a:tr h="939893">
                <a:tc>
                  <a:txBody>
                    <a:bodyPr/>
                    <a:lstStyle/>
                    <a:p>
                      <a:r>
                        <a:rPr lang="en-US" dirty="0" err="1">
                          <a:latin typeface="Amasis MT Pro" panose="02040504050005020304" pitchFamily="18" charset="0"/>
                        </a:rPr>
                        <a:t>S.No</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Title</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Author</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Journal and Year</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Accuracy</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Scope</a:t>
                      </a:r>
                      <a:endParaRPr lang="en-IN" dirty="0">
                        <a:latin typeface="Amasis MT Pro" panose="02040504050005020304" pitchFamily="18" charset="0"/>
                      </a:endParaRPr>
                    </a:p>
                  </a:txBody>
                  <a:tcPr/>
                </a:tc>
                <a:tc>
                  <a:txBody>
                    <a:bodyPr/>
                    <a:lstStyle/>
                    <a:p>
                      <a:r>
                        <a:rPr lang="en-US" dirty="0">
                          <a:latin typeface="Amasis MT Pro" panose="02040504050005020304" pitchFamily="18" charset="0"/>
                        </a:rPr>
                        <a:t>Link</a:t>
                      </a:r>
                      <a:endParaRPr lang="en-IN" dirty="0">
                        <a:latin typeface="Amasis MT Pro" panose="02040504050005020304" pitchFamily="18" charset="0"/>
                      </a:endParaRPr>
                    </a:p>
                  </a:txBody>
                  <a:tcPr/>
                </a:tc>
                <a:extLst>
                  <a:ext uri="{0D108BD9-81ED-4DB2-BD59-A6C34878D82A}">
                    <a16:rowId xmlns:a16="http://schemas.microsoft.com/office/drawing/2014/main" val="3039992530"/>
                  </a:ext>
                </a:extLst>
              </a:tr>
              <a:tr h="852505">
                <a:tc>
                  <a:txBody>
                    <a:bodyPr/>
                    <a:lstStyle/>
                    <a:p>
                      <a:r>
                        <a:rPr lang="en-US" sz="1450" dirty="0">
                          <a:latin typeface="Amasis MT Pro" panose="02040504050005020304" pitchFamily="18" charset="0"/>
                        </a:rPr>
                        <a:t>3</a:t>
                      </a:r>
                      <a:endParaRPr lang="en-IN" sz="1450" dirty="0">
                        <a:latin typeface="Amasis MT Pro" panose="02040504050005020304" pitchFamily="18" charset="0"/>
                      </a:endParaRPr>
                    </a:p>
                  </a:txBody>
                  <a:tcPr/>
                </a:tc>
                <a:tc>
                  <a:txBody>
                    <a:bodyPr/>
                    <a:lstStyle/>
                    <a:p>
                      <a:r>
                        <a:rPr lang="en-US" sz="1450" dirty="0">
                          <a:latin typeface="Amasis MT Pro" panose="02040504050005020304" pitchFamily="18" charset="0"/>
                        </a:rPr>
                        <a:t>Traveling-Salesman-Problem Algorithm Based on Simulated Annealing and Gene-Expression Programming </a:t>
                      </a:r>
                      <a:endParaRPr lang="en-IN" sz="1450" dirty="0">
                        <a:latin typeface="Amasis MT Pro" panose="02040504050005020304" pitchFamily="18" charset="0"/>
                      </a:endParaRPr>
                    </a:p>
                  </a:txBody>
                  <a:tcPr/>
                </a:tc>
                <a:tc>
                  <a:txBody>
                    <a:bodyPr/>
                    <a:lstStyle/>
                    <a:p>
                      <a:r>
                        <a:rPr lang="en-IN" sz="1450" dirty="0">
                          <a:latin typeface="Amasis MT Pro" panose="02040504050005020304" pitchFamily="18" charset="0"/>
                        </a:rPr>
                        <a:t>Ai-Hua Zhou Li-Peng Zhu, Bin Hu, Song Deng , Yan Song  and Hongbin </a:t>
                      </a:r>
                      <a:r>
                        <a:rPr lang="en-IN" sz="1450" dirty="0" err="1">
                          <a:latin typeface="Amasis MT Pro" panose="02040504050005020304" pitchFamily="18" charset="0"/>
                        </a:rPr>
                        <a:t>Qiu</a:t>
                      </a:r>
                      <a:r>
                        <a:rPr lang="en-IN" sz="1450" dirty="0">
                          <a:latin typeface="Amasis MT Pro" panose="02040504050005020304" pitchFamily="18" charset="0"/>
                        </a:rPr>
                        <a:t>  and Sen Pan</a:t>
                      </a:r>
                    </a:p>
                  </a:txBody>
                  <a:tcPr/>
                </a:tc>
                <a:tc>
                  <a:txBody>
                    <a:bodyPr/>
                    <a:lstStyle/>
                    <a:p>
                      <a:r>
                        <a:rPr lang="en-US" sz="1450" dirty="0">
                          <a:latin typeface="Amasis MT Pro" panose="02040504050005020304" pitchFamily="18" charset="0"/>
                        </a:rPr>
                        <a:t>MDPI</a:t>
                      </a:r>
                    </a:p>
                    <a:p>
                      <a:r>
                        <a:rPr lang="en-US" sz="1450" dirty="0">
                          <a:latin typeface="Amasis MT Pro" panose="02040504050005020304" pitchFamily="18" charset="0"/>
                        </a:rPr>
                        <a:t>        - 2018</a:t>
                      </a:r>
                      <a:endParaRPr lang="en-IN" sz="1450" dirty="0">
                        <a:latin typeface="Amasis MT Pro" panose="02040504050005020304" pitchFamily="18" charset="0"/>
                      </a:endParaRPr>
                    </a:p>
                  </a:txBody>
                  <a:tcPr/>
                </a:tc>
                <a:tc>
                  <a:txBody>
                    <a:bodyPr/>
                    <a:lstStyle/>
                    <a:p>
                      <a:r>
                        <a:rPr lang="en-US" sz="1450" dirty="0">
                          <a:latin typeface="Amasis MT Pro" panose="02040504050005020304" pitchFamily="18" charset="0"/>
                        </a:rPr>
                        <a:t>The best solution obtained by TSP-SAGEP is the closest to the optimal solution</a:t>
                      </a:r>
                      <a:endParaRPr lang="en-IN" sz="1450" dirty="0">
                        <a:latin typeface="Amasis MT Pro" panose="02040504050005020304" pitchFamily="18" charset="0"/>
                      </a:endParaRPr>
                    </a:p>
                  </a:txBody>
                  <a:tcPr/>
                </a:tc>
                <a:tc>
                  <a:txBody>
                    <a:bodyPr/>
                    <a:lstStyle/>
                    <a:p>
                      <a:r>
                        <a:rPr lang="en-IN" sz="1450" dirty="0">
                          <a:latin typeface="Amasis MT Pro" panose="02040504050005020304" pitchFamily="18" charset="0"/>
                        </a:rPr>
                        <a:t>Enhancement of the proposed algorithm </a:t>
                      </a:r>
                      <a:r>
                        <a:rPr lang="en-US" sz="1450" dirty="0">
                          <a:latin typeface="Amasis MT Pro" panose="02040504050005020304" pitchFamily="18" charset="0"/>
                        </a:rPr>
                        <a:t>in order to better solve the problem of large-scale graph vertex traverse</a:t>
                      </a:r>
                      <a:endParaRPr lang="en-IN" sz="1450" dirty="0">
                        <a:latin typeface="Amasis MT Pro" panose="02040504050005020304" pitchFamily="18" charset="0"/>
                      </a:endParaRPr>
                    </a:p>
                  </a:txBody>
                  <a:tcPr/>
                </a:tc>
                <a:tc>
                  <a:txBody>
                    <a:bodyPr/>
                    <a:lstStyle/>
                    <a:p>
                      <a:r>
                        <a:rPr lang="en-IN" sz="1450" u="sng" dirty="0">
                          <a:solidFill>
                            <a:schemeClr val="bg1"/>
                          </a:solidFill>
                          <a:latin typeface="Amasis MT Pro" panose="02040504050005020304" pitchFamily="18" charset="0"/>
                        </a:rPr>
                        <a:t>https://www.mdpi.com/2078-2489/10/1/7</a:t>
                      </a:r>
                    </a:p>
                  </a:txBody>
                  <a:tcPr/>
                </a:tc>
                <a:extLst>
                  <a:ext uri="{0D108BD9-81ED-4DB2-BD59-A6C34878D82A}">
                    <a16:rowId xmlns:a16="http://schemas.microsoft.com/office/drawing/2014/main" val="3472954486"/>
                  </a:ext>
                </a:extLst>
              </a:tr>
              <a:tr h="852505">
                <a:tc>
                  <a:txBody>
                    <a:bodyPr/>
                    <a:lstStyle/>
                    <a:p>
                      <a:r>
                        <a:rPr lang="en-US" sz="1450" dirty="0">
                          <a:latin typeface="Amasis MT Pro" panose="02040504050005020304" pitchFamily="18" charset="0"/>
                        </a:rPr>
                        <a:t>4</a:t>
                      </a:r>
                      <a:endParaRPr lang="en-IN" sz="1450" dirty="0">
                        <a:latin typeface="Amasis MT Pro" panose="02040504050005020304" pitchFamily="18" charset="0"/>
                      </a:endParaRPr>
                    </a:p>
                  </a:txBody>
                  <a:tcPr/>
                </a:tc>
                <a:tc>
                  <a:txBody>
                    <a:bodyPr/>
                    <a:lstStyle/>
                    <a:p>
                      <a:r>
                        <a:rPr lang="en-US" sz="1450" dirty="0">
                          <a:latin typeface="Amasis MT Pro" panose="02040504050005020304" pitchFamily="18" charset="0"/>
                        </a:rPr>
                        <a:t>Optimization of Multiple Traveling Salesman Problem Based on Simulated Annealing Genetic Algorithm </a:t>
                      </a:r>
                      <a:endParaRPr lang="en-IN" sz="1450" dirty="0">
                        <a:latin typeface="Amasis MT Pro" panose="02040504050005020304" pitchFamily="18" charset="0"/>
                      </a:endParaRPr>
                    </a:p>
                  </a:txBody>
                  <a:tcPr/>
                </a:tc>
                <a:tc>
                  <a:txBody>
                    <a:bodyPr/>
                    <a:lstStyle/>
                    <a:p>
                      <a:r>
                        <a:rPr lang="en-US" sz="1450" dirty="0" err="1">
                          <a:latin typeface="Amasis MT Pro" panose="02040504050005020304" pitchFamily="18" charset="0"/>
                        </a:rPr>
                        <a:t>Mingji</a:t>
                      </a:r>
                      <a:r>
                        <a:rPr lang="en-US" sz="1450" dirty="0">
                          <a:latin typeface="Amasis MT Pro" panose="02040504050005020304" pitchFamily="18" charset="0"/>
                        </a:rPr>
                        <a:t> Xu, Sheng Li and Jian Guo</a:t>
                      </a:r>
                      <a:endParaRPr lang="en-IN" sz="1450" dirty="0">
                        <a:latin typeface="Amasis MT Pro" panose="02040504050005020304" pitchFamily="18" charset="0"/>
                      </a:endParaRPr>
                    </a:p>
                  </a:txBody>
                  <a:tcPr/>
                </a:tc>
                <a:tc>
                  <a:txBody>
                    <a:bodyPr/>
                    <a:lstStyle/>
                    <a:p>
                      <a:r>
                        <a:rPr lang="en-IN" sz="1450" b="0" i="0" kern="1200" dirty="0">
                          <a:solidFill>
                            <a:schemeClr val="lt1"/>
                          </a:solidFill>
                          <a:effectLst/>
                          <a:latin typeface="Amasis MT Pro" panose="02040504050005020304" pitchFamily="18" charset="0"/>
                          <a:ea typeface="+mn-ea"/>
                          <a:cs typeface="+mn-cs"/>
                        </a:rPr>
                        <a:t>MATEC Web Conf.</a:t>
                      </a:r>
                    </a:p>
                    <a:p>
                      <a:r>
                        <a:rPr lang="en-IN" sz="1450" b="0" i="0" kern="1200" dirty="0">
                          <a:solidFill>
                            <a:schemeClr val="lt1"/>
                          </a:solidFill>
                          <a:effectLst/>
                          <a:latin typeface="Amasis MT Pro" panose="02040504050005020304" pitchFamily="18" charset="0"/>
                          <a:ea typeface="+mn-ea"/>
                          <a:cs typeface="+mn-cs"/>
                        </a:rPr>
                        <a:t>        - 2017</a:t>
                      </a:r>
                      <a:endParaRPr lang="en-IN" sz="1450" dirty="0">
                        <a:latin typeface="Amasis MT Pro" panose="02040504050005020304" pitchFamily="18" charset="0"/>
                      </a:endParaRPr>
                    </a:p>
                  </a:txBody>
                  <a:tcPr/>
                </a:tc>
                <a:tc>
                  <a:txBody>
                    <a:bodyPr/>
                    <a:lstStyle/>
                    <a:p>
                      <a:r>
                        <a:rPr lang="en-IN" sz="1450" dirty="0">
                          <a:latin typeface="Amasis MT Pro" panose="02040504050005020304" pitchFamily="18" charset="0"/>
                        </a:rPr>
                        <a:t>Simulated Annealing Algorithm iterates faster</a:t>
                      </a:r>
                    </a:p>
                  </a:txBody>
                  <a:tcPr/>
                </a:tc>
                <a:tc>
                  <a:txBody>
                    <a:bodyPr/>
                    <a:lstStyle/>
                    <a:p>
                      <a:r>
                        <a:rPr lang="en-US" sz="1450" dirty="0">
                          <a:latin typeface="Amasis MT Pro" panose="02040504050005020304" pitchFamily="18" charset="0"/>
                        </a:rPr>
                        <a:t>Enhancement of the local search ability to achieve a better global optimum solution</a:t>
                      </a:r>
                      <a:endParaRPr lang="en-IN" sz="1450" dirty="0">
                        <a:latin typeface="Amasis MT Pro" panose="02040504050005020304" pitchFamily="18" charset="0"/>
                      </a:endParaRPr>
                    </a:p>
                  </a:txBody>
                  <a:tcPr/>
                </a:tc>
                <a:tc>
                  <a:txBody>
                    <a:bodyPr/>
                    <a:lstStyle/>
                    <a:p>
                      <a:r>
                        <a:rPr lang="en-IN" sz="1450" u="sng" dirty="0">
                          <a:solidFill>
                            <a:schemeClr val="bg1"/>
                          </a:solidFill>
                          <a:latin typeface="Amasis MT Pro" panose="02040504050005020304" pitchFamily="18" charset="0"/>
                          <a:hlinkClick r:id="rId2">
                            <a:extLst>
                              <a:ext uri="{A12FA001-AC4F-418D-AE19-62706E023703}">
                                <ahyp:hlinkClr xmlns:ahyp="http://schemas.microsoft.com/office/drawing/2018/hyperlinkcolor" val="tx"/>
                              </a:ext>
                            </a:extLst>
                          </a:hlinkClick>
                        </a:rPr>
                        <a:t>https://www.matec-conferences.org/articles/matecconf/abs/2017/14/matecconf_gcmm2017_02025/matecconf_gcmm2017_02025.html</a:t>
                      </a:r>
                      <a:endParaRPr lang="en-IN" sz="1450" u="sng" dirty="0">
                        <a:solidFill>
                          <a:schemeClr val="bg1"/>
                        </a:solidFill>
                        <a:latin typeface="Amasis MT Pro" panose="02040504050005020304" pitchFamily="18" charset="0"/>
                      </a:endParaRPr>
                    </a:p>
                  </a:txBody>
                  <a:tcPr/>
                </a:tc>
                <a:extLst>
                  <a:ext uri="{0D108BD9-81ED-4DB2-BD59-A6C34878D82A}">
                    <a16:rowId xmlns:a16="http://schemas.microsoft.com/office/drawing/2014/main" val="4172129634"/>
                  </a:ext>
                </a:extLst>
              </a:tr>
            </a:tbl>
          </a:graphicData>
        </a:graphic>
      </p:graphicFrame>
    </p:spTree>
    <p:extLst>
      <p:ext uri="{BB962C8B-B14F-4D97-AF65-F5344CB8AC3E}">
        <p14:creationId xmlns:p14="http://schemas.microsoft.com/office/powerpoint/2010/main" val="15369474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latin typeface="Algerian" panose="04020705040A02060702" pitchFamily="82" charset="0"/>
              </a:rPr>
              <a:t>Problem Statement</a:t>
            </a:r>
            <a:endParaRPr lang="en-US" dirty="0">
              <a:latin typeface="Algerian" panose="04020705040A02060702" pitchFamily="82" charset="0"/>
            </a:endParaRPr>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169991867"/>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72DE270A-34D9-41D2-BB33-E8E73C9F7FB8}"/>
              </a:ext>
            </a:extLst>
          </p:cNvPr>
          <p:cNvSpPr txBox="1"/>
          <p:nvPr/>
        </p:nvSpPr>
        <p:spPr>
          <a:xfrm>
            <a:off x="185190" y="2568939"/>
            <a:ext cx="7367984" cy="3970318"/>
          </a:xfrm>
          <a:prstGeom prst="rect">
            <a:avLst/>
          </a:prstGeom>
          <a:noFill/>
        </p:spPr>
        <p:txBody>
          <a:bodyPr wrap="square">
            <a:spAutoFit/>
          </a:bodyPr>
          <a:lstStyle/>
          <a:p>
            <a:pPr marL="342900" indent="-342900">
              <a:buFont typeface="Wingdings" panose="05000000000000000000" pitchFamily="2" charset="2"/>
              <a:buChar char="Ø"/>
            </a:pPr>
            <a:r>
              <a:rPr lang="en-US" sz="2400" b="0" i="0" dirty="0">
                <a:solidFill>
                  <a:schemeClr val="tx2"/>
                </a:solidFill>
                <a:effectLst/>
                <a:latin typeface="Amasis MT Pro" panose="02040504050005020304" pitchFamily="18" charset="0"/>
              </a:rPr>
              <a:t>The traveling salesman problem (TSP) using simulated annealing is a </a:t>
            </a:r>
            <a:r>
              <a:rPr lang="en-US" sz="2400" dirty="0">
                <a:solidFill>
                  <a:schemeClr val="tx2"/>
                </a:solidFill>
                <a:latin typeface="Amasis MT Pro" panose="02040504050005020304" pitchFamily="18" charset="0"/>
              </a:rPr>
              <a:t>algorithmic</a:t>
            </a:r>
            <a:r>
              <a:rPr lang="en-US" sz="2400" b="0" i="0" dirty="0">
                <a:solidFill>
                  <a:schemeClr val="tx2"/>
                </a:solidFill>
                <a:effectLst/>
                <a:latin typeface="Amasis MT Pro" panose="02040504050005020304" pitchFamily="18" charset="0"/>
              </a:rPr>
              <a:t> problem tasked with finding the shortest route between a set of points and locations that must be visited. </a:t>
            </a:r>
          </a:p>
          <a:p>
            <a:pPr marL="342900" indent="-342900">
              <a:buFont typeface="Wingdings" panose="05000000000000000000" pitchFamily="2" charset="2"/>
              <a:buChar char="Ø"/>
            </a:pPr>
            <a:endParaRPr lang="en-US" sz="2400" dirty="0">
              <a:solidFill>
                <a:schemeClr val="tx2"/>
              </a:solidFill>
              <a:latin typeface="Amasis MT Pro" panose="02040504050005020304" pitchFamily="18" charset="0"/>
            </a:endParaRPr>
          </a:p>
          <a:p>
            <a:pPr marL="342900" indent="-342900">
              <a:buFont typeface="Wingdings" panose="05000000000000000000" pitchFamily="2" charset="2"/>
              <a:buChar char="Ø"/>
            </a:pPr>
            <a:r>
              <a:rPr lang="en-US" sz="2400" dirty="0">
                <a:solidFill>
                  <a:schemeClr val="tx2"/>
                </a:solidFill>
                <a:latin typeface="Amasis MT Pro" panose="02040504050005020304" pitchFamily="18" charset="0"/>
              </a:rPr>
              <a:t>The salesperson should travel from one point and visit all the required cities/point and return to the start point with shortest path and visiting of same point should note be repeated.</a:t>
            </a:r>
          </a:p>
          <a:p>
            <a:endParaRPr lang="en-US" dirty="0">
              <a:solidFill>
                <a:srgbClr val="6C6C6C"/>
              </a:solidFill>
              <a:latin typeface="Arial" panose="020B0604020202020204" pitchFamily="34" charset="0"/>
            </a:endParaRPr>
          </a:p>
          <a:p>
            <a:r>
              <a:rPr lang="en-US" dirty="0">
                <a:solidFill>
                  <a:srgbClr val="6C6C6C"/>
                </a:solidFill>
                <a:latin typeface="Arial" panose="020B0604020202020204" pitchFamily="34" charset="0"/>
              </a:rPr>
              <a:t> </a:t>
            </a:r>
            <a:endParaRPr lang="en-IN" dirty="0"/>
          </a:p>
        </p:txBody>
      </p:sp>
      <p:pic>
        <p:nvPicPr>
          <p:cNvPr id="1026" name="Picture 2" descr="Using a Genetic Algorithm for Traveling Salesman Problem in Python – Cresco">
            <a:extLst>
              <a:ext uri="{FF2B5EF4-FFF2-40B4-BE49-F238E27FC236}">
                <a16:creationId xmlns:a16="http://schemas.microsoft.com/office/drawing/2014/main" id="{BCB058B3-B859-4F93-9D81-3778AD107D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72642" y="2941375"/>
            <a:ext cx="4130993" cy="275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B744C-2768-4AE1-9D5C-96CA0714CD09}"/>
              </a:ext>
            </a:extLst>
          </p:cNvPr>
          <p:cNvSpPr>
            <a:spLocks noGrp="1"/>
          </p:cNvSpPr>
          <p:nvPr>
            <p:ph type="title"/>
          </p:nvPr>
        </p:nvSpPr>
        <p:spPr>
          <a:xfrm>
            <a:off x="1280160" y="466343"/>
            <a:ext cx="9628632" cy="1362113"/>
          </a:xfrm>
        </p:spPr>
        <p:txBody>
          <a:bodyPr anchor="ctr">
            <a:normAutofit/>
          </a:bodyPr>
          <a:lstStyle/>
          <a:p>
            <a:r>
              <a:rPr lang="en-US" sz="4400" dirty="0">
                <a:latin typeface="Algerian" panose="04020705040A02060702" pitchFamily="82" charset="0"/>
              </a:rPr>
              <a:t>Dataset</a:t>
            </a:r>
            <a:endParaRPr lang="en-IN" sz="4400" dirty="0">
              <a:latin typeface="Algerian" panose="04020705040A02060702" pitchFamily="82" charset="0"/>
            </a:endParaRPr>
          </a:p>
        </p:txBody>
      </p:sp>
      <p:sp>
        <p:nvSpPr>
          <p:cNvPr id="3" name="Content Placeholder 2">
            <a:extLst>
              <a:ext uri="{FF2B5EF4-FFF2-40B4-BE49-F238E27FC236}">
                <a16:creationId xmlns:a16="http://schemas.microsoft.com/office/drawing/2014/main" id="{922B574E-6508-456B-9C24-75C7B91B41FC}"/>
              </a:ext>
            </a:extLst>
          </p:cNvPr>
          <p:cNvSpPr>
            <a:spLocks noGrp="1"/>
          </p:cNvSpPr>
          <p:nvPr>
            <p:ph sz="half" idx="1"/>
          </p:nvPr>
        </p:nvSpPr>
        <p:spPr>
          <a:xfrm>
            <a:off x="648070" y="2194560"/>
            <a:ext cx="5121794" cy="4037564"/>
          </a:xfrm>
        </p:spPr>
        <p:txBody>
          <a:bodyPr>
            <a:normAutofit/>
          </a:bodyPr>
          <a:lstStyle/>
          <a:p>
            <a:r>
              <a:rPr lang="en-US" sz="2800" dirty="0"/>
              <a:t>We have downloaded the dataset from Kaggle</a:t>
            </a:r>
          </a:p>
          <a:p>
            <a:r>
              <a:rPr lang="en-US" sz="2800" dirty="0"/>
              <a:t>We are using python language to implement this project</a:t>
            </a:r>
          </a:p>
          <a:p>
            <a:r>
              <a:rPr lang="en-US" sz="2800" dirty="0"/>
              <a:t>We are using Simulated Annealing algorithm to find the optimal path</a:t>
            </a:r>
          </a:p>
        </p:txBody>
      </p:sp>
      <p:pic>
        <p:nvPicPr>
          <p:cNvPr id="5" name="Picture 4">
            <a:extLst>
              <a:ext uri="{FF2B5EF4-FFF2-40B4-BE49-F238E27FC236}">
                <a16:creationId xmlns:a16="http://schemas.microsoft.com/office/drawing/2014/main" id="{1571618E-FBFE-4D7D-B1FC-5FDDD06775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5368" y="2457984"/>
            <a:ext cx="4493424" cy="3459936"/>
          </a:xfrm>
          <a:prstGeom prst="rect">
            <a:avLst/>
          </a:prstGeom>
          <a:noFill/>
        </p:spPr>
      </p:pic>
    </p:spTree>
    <p:extLst>
      <p:ext uri="{BB962C8B-B14F-4D97-AF65-F5344CB8AC3E}">
        <p14:creationId xmlns:p14="http://schemas.microsoft.com/office/powerpoint/2010/main" val="189388254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Implementation Steps</a:t>
            </a:r>
            <a:endParaRPr lang="en-US" dirty="0">
              <a:latin typeface="Algerian" panose="04020705040A02060702" pitchFamily="82" charset="0"/>
            </a:endParaRPr>
          </a:p>
        </p:txBody>
      </p:sp>
      <p:sp>
        <p:nvSpPr>
          <p:cNvPr id="3" name="TextBox 2">
            <a:extLst>
              <a:ext uri="{FF2B5EF4-FFF2-40B4-BE49-F238E27FC236}">
                <a16:creationId xmlns:a16="http://schemas.microsoft.com/office/drawing/2014/main" id="{E6184027-5009-4016-ADC6-3BDCD95CA078}"/>
              </a:ext>
            </a:extLst>
          </p:cNvPr>
          <p:cNvSpPr txBox="1"/>
          <p:nvPr/>
        </p:nvSpPr>
        <p:spPr>
          <a:xfrm>
            <a:off x="736802" y="1988598"/>
            <a:ext cx="10715348" cy="4370427"/>
          </a:xfrm>
          <a:prstGeom prst="rect">
            <a:avLst/>
          </a:prstGeom>
          <a:noFill/>
        </p:spPr>
        <p:txBody>
          <a:bodyPr wrap="square" rtlCol="0">
            <a:spAutoFit/>
          </a:bodyPr>
          <a:lstStyle/>
          <a:p>
            <a:r>
              <a:rPr lang="en-US" sz="2000" dirty="0">
                <a:latin typeface="Amasis MT Pro" panose="02040504050005020304" pitchFamily="18" charset="0"/>
              </a:rPr>
              <a:t>Step 1:</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Start with a random tour through the selected cities. Note that it’s probably a very inefficient tour!</a:t>
            </a:r>
          </a:p>
          <a:p>
            <a:endParaRPr lang="en-US" sz="2000" dirty="0">
              <a:latin typeface="Amasis MT Pro" panose="02040504050005020304" pitchFamily="18" charset="0"/>
            </a:endParaRPr>
          </a:p>
          <a:p>
            <a:r>
              <a:rPr lang="en-US" sz="2000" dirty="0">
                <a:latin typeface="Amasis MT Pro" panose="02040504050005020304" pitchFamily="18" charset="0"/>
              </a:rPr>
              <a:t>Step 2:</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Pick a new candidate tour at random from all neighbors of the existing tour. This candidate tour might be better or worse compared to the existing tour, i.e. shorter or longer.</a:t>
            </a:r>
          </a:p>
          <a:p>
            <a:endParaRPr lang="en-US" sz="2000" dirty="0">
              <a:latin typeface="Amasis MT Pro" panose="02040504050005020304" pitchFamily="18" charset="0"/>
            </a:endParaRPr>
          </a:p>
          <a:p>
            <a:r>
              <a:rPr lang="en-US" sz="2000" dirty="0">
                <a:latin typeface="Amasis MT Pro" panose="02040504050005020304" pitchFamily="18" charset="0"/>
              </a:rPr>
              <a:t>Step 3:</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If the candidate tour is better than the existing tour, accept it as the new tour.</a:t>
            </a:r>
          </a:p>
          <a:p>
            <a:endParaRPr lang="en-IN" dirty="0"/>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Implementation Steps</a:t>
            </a:r>
            <a:endParaRPr lang="en-US" dirty="0">
              <a:latin typeface="Algerian" panose="04020705040A02060702" pitchFamily="82" charset="0"/>
            </a:endParaRPr>
          </a:p>
        </p:txBody>
      </p:sp>
      <p:sp>
        <p:nvSpPr>
          <p:cNvPr id="3" name="TextBox 2">
            <a:extLst>
              <a:ext uri="{FF2B5EF4-FFF2-40B4-BE49-F238E27FC236}">
                <a16:creationId xmlns:a16="http://schemas.microsoft.com/office/drawing/2014/main" id="{E6184027-5009-4016-ADC6-3BDCD95CA078}"/>
              </a:ext>
            </a:extLst>
          </p:cNvPr>
          <p:cNvSpPr txBox="1"/>
          <p:nvPr/>
        </p:nvSpPr>
        <p:spPr>
          <a:xfrm>
            <a:off x="825623" y="2219417"/>
            <a:ext cx="10715348" cy="4370427"/>
          </a:xfrm>
          <a:prstGeom prst="rect">
            <a:avLst/>
          </a:prstGeom>
          <a:noFill/>
        </p:spPr>
        <p:txBody>
          <a:bodyPr wrap="square" rtlCol="0">
            <a:spAutoFit/>
          </a:bodyPr>
          <a:lstStyle/>
          <a:p>
            <a:r>
              <a:rPr lang="en-US" sz="2000" dirty="0">
                <a:latin typeface="Amasis MT Pro" panose="02040504050005020304" pitchFamily="18" charset="0"/>
              </a:rPr>
              <a:t>Step 4:</a:t>
            </a:r>
          </a:p>
          <a:p>
            <a:endParaRPr lang="en-US" sz="2000" dirty="0">
              <a:latin typeface="Amasis MT Pro" panose="02040504050005020304" pitchFamily="18" charset="0"/>
            </a:endParaRPr>
          </a:p>
          <a:p>
            <a:pPr algn="l" fontAlgn="base"/>
            <a:r>
              <a:rPr lang="en-US" sz="2000" b="0" i="0" dirty="0">
                <a:solidFill>
                  <a:srgbClr val="222222"/>
                </a:solidFill>
                <a:effectLst/>
                <a:latin typeface="Amasis MT Pro" panose="02040504050005020304" pitchFamily="18" charset="0"/>
              </a:rPr>
              <a:t>If the candidate tour is worse than the existing tour, still maybe accept it, according to some probability. The probability of accepting an inferior tour is a function of how much longer the candidate is compared to the current tour, and the temperature of the annealing process. A higher temperature makes you more likely to accept an inferior tour.</a:t>
            </a:r>
          </a:p>
          <a:p>
            <a:endParaRPr lang="en-US" sz="2000" dirty="0">
              <a:latin typeface="Amasis MT Pro" panose="02040504050005020304" pitchFamily="18" charset="0"/>
            </a:endParaRPr>
          </a:p>
          <a:p>
            <a:r>
              <a:rPr lang="en-US" sz="2000" dirty="0">
                <a:latin typeface="Amasis MT Pro" panose="02040504050005020304" pitchFamily="18" charset="0"/>
              </a:rPr>
              <a:t>Step 5:</a:t>
            </a:r>
          </a:p>
          <a:p>
            <a:pPr algn="l" fontAlgn="base"/>
            <a:endParaRPr lang="en-US" sz="2000" dirty="0">
              <a:latin typeface="Amasis MT Pro" panose="02040504050005020304" pitchFamily="18" charset="0"/>
            </a:endParaRPr>
          </a:p>
          <a:p>
            <a:pPr algn="l" fontAlgn="base"/>
            <a:r>
              <a:rPr lang="en-US" sz="2000" b="0" i="0" dirty="0">
                <a:solidFill>
                  <a:srgbClr val="222222"/>
                </a:solidFill>
                <a:effectLst/>
                <a:latin typeface="Amasis MT Pro" panose="02040504050005020304" pitchFamily="18" charset="0"/>
              </a:rPr>
              <a:t>Go back to step 2 and repeat many times, lowering the temperature a bit at each iteration, until you get to a low temperature and arrive at your (hopefully global, possibly local) minimum. If you’re not sufficiently satisfied with the result, try the process again, perhaps with a different temperature cooling schedule.</a:t>
            </a:r>
          </a:p>
          <a:p>
            <a:endParaRPr lang="en-IN" dirty="0"/>
          </a:p>
        </p:txBody>
      </p:sp>
    </p:spTree>
    <p:extLst>
      <p:ext uri="{BB962C8B-B14F-4D97-AF65-F5344CB8AC3E}">
        <p14:creationId xmlns:p14="http://schemas.microsoft.com/office/powerpoint/2010/main" val="1882757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499</TotalTime>
  <Words>925</Words>
  <Application>Microsoft Office PowerPoint</Application>
  <PresentationFormat>Widescreen</PresentationFormat>
  <Paragraphs>97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Algerian</vt:lpstr>
      <vt:lpstr>Amasis MT Pro</vt:lpstr>
      <vt:lpstr>Arial</vt:lpstr>
      <vt:lpstr>Calibri</vt:lpstr>
      <vt:lpstr>Wingdings</vt:lpstr>
      <vt:lpstr>Educational subjects 16x9</vt:lpstr>
      <vt:lpstr>Travelling Salesman optimization problem Using Simulated Annealing</vt:lpstr>
      <vt:lpstr>Outline</vt:lpstr>
      <vt:lpstr>Introduction</vt:lpstr>
      <vt:lpstr>Literature Survey</vt:lpstr>
      <vt:lpstr>Literature Survey</vt:lpstr>
      <vt:lpstr>Problem Statement</vt:lpstr>
      <vt:lpstr>Dataset</vt:lpstr>
      <vt:lpstr>Implementation Steps</vt:lpstr>
      <vt:lpstr>Implementation Steps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Travelling Salesman optimization problem Using Simulated Annealing</dc:title>
  <dc:creator>J  SUMANTH .</dc:creator>
  <cp:lastModifiedBy>J  SUMANTH .</cp:lastModifiedBy>
  <cp:revision>5</cp:revision>
  <dcterms:created xsi:type="dcterms:W3CDTF">2022-03-05T07:48:42Z</dcterms:created>
  <dcterms:modified xsi:type="dcterms:W3CDTF">2022-03-07T07:00:12Z</dcterms:modified>
</cp:coreProperties>
</file>

<file path=docProps/thumbnail.jpeg>
</file>